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316" r:id="rId2"/>
    <p:sldId id="356" r:id="rId3"/>
    <p:sldId id="292" r:id="rId4"/>
    <p:sldId id="323" r:id="rId5"/>
    <p:sldId id="326" r:id="rId6"/>
    <p:sldId id="325" r:id="rId7"/>
    <p:sldId id="327" r:id="rId8"/>
    <p:sldId id="328" r:id="rId9"/>
    <p:sldId id="329" r:id="rId10"/>
    <p:sldId id="330" r:id="rId11"/>
    <p:sldId id="335" r:id="rId12"/>
    <p:sldId id="331" r:id="rId13"/>
    <p:sldId id="332" r:id="rId14"/>
    <p:sldId id="333" r:id="rId15"/>
    <p:sldId id="334" r:id="rId16"/>
    <p:sldId id="336" r:id="rId17"/>
    <p:sldId id="337" r:id="rId18"/>
    <p:sldId id="338" r:id="rId19"/>
    <p:sldId id="354" r:id="rId20"/>
    <p:sldId id="339" r:id="rId21"/>
    <p:sldId id="340" r:id="rId22"/>
    <p:sldId id="341" r:id="rId23"/>
    <p:sldId id="342" r:id="rId24"/>
    <p:sldId id="355" r:id="rId25"/>
    <p:sldId id="344" r:id="rId26"/>
    <p:sldId id="345" r:id="rId27"/>
    <p:sldId id="346" r:id="rId28"/>
    <p:sldId id="347" r:id="rId29"/>
    <p:sldId id="348" r:id="rId30"/>
    <p:sldId id="349" r:id="rId31"/>
    <p:sldId id="350" r:id="rId32"/>
    <p:sldId id="351" r:id="rId33"/>
    <p:sldId id="352" r:id="rId34"/>
    <p:sldId id="353" r:id="rId35"/>
    <p:sldId id="275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B9CD"/>
    <a:srgbClr val="5B9BD5"/>
    <a:srgbClr val="323559"/>
    <a:srgbClr val="ED7D31"/>
    <a:srgbClr val="FFFFFF"/>
    <a:srgbClr val="000000"/>
    <a:srgbClr val="FFC000"/>
    <a:srgbClr val="292949"/>
    <a:srgbClr val="2A294A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85840"/>
  </p:normalViewPr>
  <p:slideViewPr>
    <p:cSldViewPr snapToGrid="0">
      <p:cViewPr>
        <p:scale>
          <a:sx n="100" d="100"/>
          <a:sy n="100" d="100"/>
        </p:scale>
        <p:origin x="1560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18/8/8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271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316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50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9845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5163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464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64585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433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8322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2A2A4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18/8/8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305"/>
            <a:ext cx="12192000" cy="6858000"/>
          </a:xfrm>
          <a:prstGeom prst="rect">
            <a:avLst/>
          </a:prstGeom>
          <a:solidFill>
            <a:srgbClr val="FFC000"/>
          </a:solidFill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rgbClr val="2929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05766"/>
            <a:ext cx="10515600" cy="698552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9829"/>
            <a:ext cx="10515600" cy="482713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554F731-F1D9-405D-9569-D30D95C59ADF}" type="datetimeFigureOut">
              <a:rPr lang="zh-CN" altLang="en-US" smtClean="0"/>
              <a:t>18/8/8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41D1296-2E93-47A3-B509-9CB210ECFE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534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929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953491" y="2206227"/>
            <a:ext cx="10238509" cy="871008"/>
          </a:xfrm>
          <a:prstGeom prst="rect">
            <a:avLst/>
          </a:prstGeom>
          <a:solidFill>
            <a:srgbClr val="000000">
              <a:alpha val="55294"/>
            </a:srgbClr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4000" dirty="0">
                <a:solidFill>
                  <a:srgbClr val="FFFFFF"/>
                </a:solidFill>
                <a:latin typeface="Heiti SC Light" charset="-122"/>
                <a:ea typeface="Heiti SC Light" charset="-122"/>
                <a:cs typeface="Heiti SC Light" charset="-122"/>
              </a:rPr>
              <a:t>乂学</a:t>
            </a:r>
            <a:r>
              <a:rPr kumimoji="1" lang="zh-CN" altLang="en-US" sz="4000" dirty="0" smtClean="0">
                <a:solidFill>
                  <a:srgbClr val="FFFFFF"/>
                </a:solidFill>
                <a:latin typeface="Heiti SC Light" charset="-122"/>
                <a:ea typeface="Heiti SC Light" charset="-122"/>
                <a:cs typeface="Heiti SC Light" charset="-122"/>
              </a:rPr>
              <a:t>初中语文</a:t>
            </a:r>
            <a:r>
              <a:rPr kumimoji="1" lang="zh-CN" altLang="en-US" sz="4000" dirty="0">
                <a:solidFill>
                  <a:srgbClr val="FFFFFF"/>
                </a:solidFill>
                <a:latin typeface="Heiti SC Light" charset="-122"/>
                <a:ea typeface="Heiti SC Light" charset="-122"/>
                <a:cs typeface="Heiti SC Light" charset="-122"/>
              </a:rPr>
              <a:t>学习方法</a:t>
            </a:r>
            <a:r>
              <a:rPr kumimoji="1" lang="zh-CN" altLang="en-US" sz="4000" dirty="0" smtClean="0">
                <a:solidFill>
                  <a:srgbClr val="FFFFFF"/>
                </a:solidFill>
                <a:latin typeface="Heiti SC Light" charset="-122"/>
                <a:ea typeface="Heiti SC Light" charset="-122"/>
                <a:cs typeface="Heiti SC Light" charset="-122"/>
              </a:rPr>
              <a:t>课程</a:t>
            </a:r>
            <a:endParaRPr kumimoji="1" lang="en-US" altLang="zh-CN" sz="4000" dirty="0" smtClean="0">
              <a:solidFill>
                <a:srgbClr val="FFFFFF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2266" y="6393118"/>
            <a:ext cx="1759734" cy="45972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265287" y="4596223"/>
            <a:ext cx="3005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FFFFFF"/>
                </a:solidFill>
                <a:latin typeface="Heiti SC Light" charset="-122"/>
                <a:ea typeface="Heiti SC Light" charset="-122"/>
                <a:cs typeface="Heiti SC Light" charset="-122"/>
              </a:rPr>
              <a:t>乂学教育教研院荣誉出品</a:t>
            </a:r>
            <a:endParaRPr kumimoji="1" lang="zh-CN" altLang="en-US" sz="2000" dirty="0">
              <a:solidFill>
                <a:srgbClr val="FFFFFF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265287" y="4203475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>
                <a:solidFill>
                  <a:srgbClr val="FFFFFF"/>
                </a:solidFill>
                <a:latin typeface="Heiti SC Light" charset="-122"/>
                <a:ea typeface="Heiti SC Light" charset="-122"/>
                <a:cs typeface="Heiti SC Light" charset="-122"/>
              </a:rPr>
              <a:t>乂学语文</a:t>
            </a:r>
            <a:endParaRPr kumimoji="1" lang="zh-CN" altLang="en-US" sz="2000" dirty="0">
              <a:solidFill>
                <a:srgbClr val="FFFFFF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3695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262431" y="2929307"/>
            <a:ext cx="13316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主字结构法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05631" y="24393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词句段作用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05630" y="292542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用意类专题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05630" y="341151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意图类专题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9966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540984" y="2844800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关键词法则</a:t>
            </a:r>
            <a:endParaRPr kumimoji="1" lang="zh-CN" altLang="en-US" sz="4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16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1437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2171700" y="18669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FFFF"/>
                </a:solidFill>
              </a:rPr>
              <a:t>这人很丑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71700" y="22557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FFFF"/>
                </a:solidFill>
              </a:rPr>
              <a:t>这人真丑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171700" y="26446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FFFF"/>
                </a:solidFill>
              </a:rPr>
              <a:t>这人奇丑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71700" y="3718404"/>
            <a:ext cx="2411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FFFF"/>
                </a:solidFill>
              </a:rPr>
              <a:t>这人                             丑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772025" y="3033594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000" smtClean="0">
                <a:solidFill>
                  <a:srgbClr val="FFFFFF"/>
                </a:solidFill>
                <a:latin typeface="Heiti SC Light" charset="-122"/>
                <a:ea typeface="Heiti SC Light" charset="-122"/>
                <a:cs typeface="Heiti SC Light" charset="-122"/>
              </a:rPr>
              <a:t>巨</a:t>
            </a:r>
            <a:endParaRPr kumimoji="1" lang="zh-CN" altLang="en-US" sz="8000">
              <a:solidFill>
                <a:srgbClr val="FFFFFF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13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28805" y="1154228"/>
            <a:ext cx="850217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274320" algn="just">
              <a:spcAft>
                <a:spcPts val="0"/>
              </a:spcAft>
            </a:pP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①在整个宇宙当中，温度无处不存在。无论在地球上还是在月球上，也无论是在赤热的太阳上还是在阴冷的冥王星上，这一切无不由于空间位置的不同而存在着温度的差别。例如，太阳表面温度是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6000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℃，而处于太阳系里离太阳较远的冥王星的表面温度却只有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-240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℃。又如，传说中的牛郎星与织女星，在夜里的星空中，它们只是闪烁的小亮点。其实，牛郎星的表面最高温度竟达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8000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℃，织女星的表面最高温度竟达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10000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℃，真可谓是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"</a:t>
            </a:r>
            <a:r>
              <a:rPr lang="zh-CN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热恋之星</a:t>
            </a:r>
            <a:r>
              <a:rPr lang="en-US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"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。 </a:t>
            </a:r>
            <a:endParaRPr lang="zh-CN" altLang="en-US" dirty="0">
              <a:solidFill>
                <a:schemeClr val="bg1"/>
              </a:solidFill>
              <a:latin typeface="Kaiti SC" charset="-122"/>
              <a:ea typeface="Kaiti SC" charset="-122"/>
              <a:cs typeface="Kaiti SC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8805" y="3167306"/>
            <a:ext cx="5563771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zh-CN" altLang="zh-CN" dirty="0"/>
              <a:t>第①段加点词“热恋之星”，在文中的含义是 </a:t>
            </a:r>
            <a:r>
              <a:rPr lang="zh-CN" altLang="en-US" dirty="0" smtClean="0"/>
              <a:t>：</a:t>
            </a:r>
            <a:endParaRPr lang="zh-CN" altLang="en-US" dirty="0">
              <a:latin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28805" y="3795390"/>
            <a:ext cx="4721287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Calibri" charset="0"/>
                <a:cs typeface="黑体" charset="-122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latin typeface="Calibri" charset="0"/>
                <a:cs typeface="黑体" charset="-122"/>
              </a:rPr>
              <a:t>1)</a:t>
            </a:r>
            <a:r>
              <a:rPr lang="zh-CN" altLang="zh-CN" kern="100" dirty="0">
                <a:solidFill>
                  <a:schemeClr val="bg1"/>
                </a:solidFill>
                <a:latin typeface="Calibri" charset="0"/>
                <a:cs typeface="黑体" charset="-122"/>
              </a:rPr>
              <a:t>牛郎、织女两颗星的表面温度非常高；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574023" y="2595063"/>
            <a:ext cx="997977" cy="313491"/>
          </a:xfrm>
          <a:prstGeom prst="rect">
            <a:avLst/>
          </a:prstGeom>
          <a:noFill/>
          <a:ln>
            <a:solidFill>
              <a:srgbClr val="34B9C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28805" y="4395137"/>
            <a:ext cx="5091159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zh-CN" kern="100" dirty="0">
                <a:solidFill>
                  <a:schemeClr val="bg1"/>
                </a:solidFill>
                <a:latin typeface="Calibri" charset="0"/>
                <a:cs typeface="黑体" charset="-122"/>
              </a:rPr>
              <a:t>（</a:t>
            </a:r>
            <a:r>
              <a:rPr lang="en-US" altLang="zh-CN" kern="100" dirty="0">
                <a:solidFill>
                  <a:schemeClr val="bg1"/>
                </a:solidFill>
                <a:latin typeface="Calibri" charset="0"/>
                <a:cs typeface="黑体" charset="-122"/>
              </a:rPr>
              <a:t>2)</a:t>
            </a:r>
            <a:r>
              <a:rPr lang="zh-CN" altLang="zh-CN" kern="100" dirty="0">
                <a:solidFill>
                  <a:schemeClr val="bg1"/>
                </a:solidFill>
                <a:latin typeface="Calibri" charset="0"/>
                <a:cs typeface="黑体" charset="-122"/>
              </a:rPr>
              <a:t>两颗星承载着一个充满神话 色彩的爱情故事。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715544" y="3795390"/>
            <a:ext cx="377032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热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715544" y="4395137"/>
            <a:ext cx="377032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恋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516931" y="3795390"/>
            <a:ext cx="1681847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修饰限定成分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516931" y="43951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主旨关键词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582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1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6" dur="1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8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1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3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6" dur="1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8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1" dur="1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3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1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8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1" dur="1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7" grpId="1" animBg="1"/>
      <p:bldP spid="16" grpId="0" animBg="1"/>
      <p:bldP spid="16" grpId="1" animBg="1"/>
      <p:bldP spid="11" grpId="0" animBg="1"/>
      <p:bldP spid="11" grpId="1" animBg="1"/>
      <p:bldP spid="12" grpId="0" animBg="1"/>
      <p:bldP spid="12" grpId="1" animBg="1"/>
      <p:bldP spid="14" grpId="0" animBg="1"/>
      <p:bldP spid="14" grpId="1" animBg="1"/>
      <p:bldP spid="15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516931" y="3795390"/>
            <a:ext cx="1681847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修饰限定成分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516931" y="43951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主旨关键词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262431" y="2929307"/>
            <a:ext cx="13316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关键词原则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794735" y="1631060"/>
            <a:ext cx="887169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定语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794735" y="2190643"/>
            <a:ext cx="887169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状语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794735" y="2698892"/>
            <a:ext cx="887169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关联词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794734" y="3298639"/>
            <a:ext cx="887169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中心词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794733" y="3795390"/>
            <a:ext cx="887169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主谓宾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9682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07407E-6 L -0.17748 -0.1599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80" y="-800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07407E-6 L -0.17748 -0.15995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80" y="-8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262431" y="2929307"/>
            <a:ext cx="13316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关键词原则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69131" y="14614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词语的含义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69130" y="194752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句子的含义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69130" y="243361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作文审题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069129" y="291970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说明文语言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069128" y="340579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议论文语言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069128" y="389188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修辞手法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069127" y="4377976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表达方式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07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485900" y="3011438"/>
            <a:ext cx="95123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首尾句法则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我们把现代文阅读方法称之为结构阅读法，把握了结构就大大提升了阅读效率。那么如何快速而有效地抓取文中的结构信息呢？首尾句，在绝大部分中考的说明文、议论文中，关键信息大多集中在首尾句上。还有一些散文、小说、记叙文， 主要信息也体现在首尾句上。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首句，起到总起引领的作用，还有承上启下的作用。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尾句，起到总结概括补充的作用。</a:t>
            </a:r>
            <a:endParaRPr lang="zh-CN" altLang="zh-CN" kern="100" dirty="0">
              <a:solidFill>
                <a:schemeClr val="bg1"/>
              </a:solidFill>
              <a:effectLst/>
              <a:latin typeface="KaiTi" charset="-122"/>
              <a:ea typeface="KaiTi" charset="-122"/>
              <a:cs typeface="KaiTi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363184" y="1638300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首尾句法则</a:t>
            </a:r>
            <a:endParaRPr kumimoji="1" lang="zh-CN" altLang="en-US" sz="4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508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28804" y="2069609"/>
            <a:ext cx="850217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    </a:t>
            </a:r>
            <a:r>
              <a:rPr lang="en-US" altLang="zh-CN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⑤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深层海水在医学领域开始有了用武之地，它已成为一种奇妙的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“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绿色药品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”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。医生们用深层海水治疗先天过敏性皮炎，只要在患处涂上深层海水，患者的症状就会得到缓解。</a:t>
            </a:r>
            <a:r>
              <a:rPr lang="zh-CN" altLang="zh-CN" u="sng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据统计，使用深层海水进行治疗的患者，约有</a:t>
            </a:r>
            <a:r>
              <a:rPr lang="en-US" altLang="zh-CN" u="sng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60%</a:t>
            </a:r>
            <a:r>
              <a:rPr lang="zh-CN" altLang="zh-CN" u="sng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收到了良好的疗效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。不过，医生们尚不清楚究竟是深层海水中的什么成分在治疗中发挥了作用</a:t>
            </a:r>
            <a:r>
              <a:rPr lang="zh-CN" altLang="zh-CN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。</a:t>
            </a:r>
            <a:r>
              <a:rPr kumimoji="1" lang="en-US" altLang="zh-CN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 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</a:t>
            </a:r>
            <a:endParaRPr lang="zh-CN" altLang="zh-CN" dirty="0">
              <a:solidFill>
                <a:srgbClr val="FFFFFF"/>
              </a:solidFill>
              <a:latin typeface="Kaiti SC" charset="-122"/>
              <a:ea typeface="Kaiti SC" charset="-122"/>
              <a:cs typeface="Kaiti SC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8804" y="3453447"/>
            <a:ext cx="8502177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2</a:t>
            </a:r>
            <a:r>
              <a:rPr lang="zh-CN" altLang="zh-CN" dirty="0"/>
              <a:t>．第⑤段的画线句运用了</a:t>
            </a:r>
            <a:r>
              <a:rPr lang="en-US" altLang="zh-CN" u="sng" dirty="0"/>
              <a:t>     </a:t>
            </a:r>
            <a:r>
              <a:rPr lang="en-US" altLang="zh-CN" dirty="0"/>
              <a:t> </a:t>
            </a:r>
            <a:r>
              <a:rPr lang="zh-CN" altLang="zh-CN" dirty="0"/>
              <a:t>的说明方法，其作用是</a:t>
            </a:r>
            <a:r>
              <a:rPr lang="en-US" altLang="zh-CN" u="sng" dirty="0"/>
              <a:t>        </a:t>
            </a:r>
            <a:r>
              <a:rPr lang="zh-CN" altLang="zh-CN" dirty="0"/>
              <a:t>。</a:t>
            </a:r>
            <a:endParaRPr lang="zh-CN" altLang="en-US" dirty="0">
              <a:latin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28804" y="4043003"/>
            <a:ext cx="1007896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列数字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28803" y="4632559"/>
            <a:ext cx="443689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zh-CN" dirty="0">
                <a:solidFill>
                  <a:srgbClr val="FFFFFF"/>
                </a:solidFill>
              </a:rPr>
              <a:t>说明深层海水是一种奇妙的</a:t>
            </a:r>
            <a:r>
              <a:rPr lang="en-US" altLang="zh-CN" dirty="0">
                <a:solidFill>
                  <a:srgbClr val="FFFFFF"/>
                </a:solidFill>
              </a:rPr>
              <a:t>“</a:t>
            </a:r>
            <a:r>
              <a:rPr lang="zh-CN" altLang="zh-CN" dirty="0">
                <a:solidFill>
                  <a:srgbClr val="FFFFFF"/>
                </a:solidFill>
              </a:rPr>
              <a:t>绿色药品</a:t>
            </a:r>
            <a:r>
              <a:rPr lang="en-US" altLang="zh-CN" dirty="0" smtClean="0">
                <a:solidFill>
                  <a:srgbClr val="FFFFFF"/>
                </a:solidFill>
              </a:rPr>
              <a:t>”</a:t>
            </a:r>
            <a:r>
              <a:rPr lang="zh-CN" altLang="en-US" dirty="0" smtClean="0">
                <a:solidFill>
                  <a:srgbClr val="FFFFFF"/>
                </a:solidFill>
              </a:rPr>
              <a:t>。</a:t>
            </a:r>
            <a:endParaRPr lang="zh-CN" altLang="zh-CN" sz="1600" kern="100" dirty="0">
              <a:solidFill>
                <a:srgbClr val="FFFFFF"/>
              </a:solidFill>
              <a:latin typeface="Calibri" charset="0"/>
              <a:cs typeface="黑体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161818" y="2145808"/>
            <a:ext cx="3436082" cy="279891"/>
          </a:xfrm>
          <a:prstGeom prst="rect">
            <a:avLst/>
          </a:prstGeom>
          <a:solidFill>
            <a:srgbClr val="34B9CD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0554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262431" y="2929307"/>
            <a:ext cx="13316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首尾句原则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05631" y="17027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说明方法作用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05630" y="218882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论证方法作用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05630" y="267491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说明文结构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05630" y="316100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议论文结构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05630" y="364709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情节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05629" y="4135270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过渡句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4862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6" grpId="0" animBg="1"/>
      <p:bldP spid="7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79500" y="1963341"/>
            <a:ext cx="100838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分条陈述法则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在文章结构，段落层次的大题中，往往要求我们分条陈述文章的信息，除了关注文章的首尾句和相似位置之外，同学在分条陈述的时候，还要关注以下几点：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1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、根据文章的先后顺序，这个一点都不难，先用笔在文中把关键信息画出来，然后根据分值或者空格进行答题；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2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、重视文中已经给出的答案示例，这是给同学们一个暗示——要求同学们描着葫芦画出瓢，比如文中给出的信息是，小学时，我喜欢大声读书。接下来的信息都应该是——什么时间，我怎么读书。如果你写出来的是“我中年的时候喜欢默读”，就没有这个答案好：中年时，我习惯安静默读。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3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、明确分点之间的逻辑，几个分店之间基本是并列或者递进的关系，如果你概括出了总分关系，包括重叠关系，或者在三条（以上）的答案中概括出了正反对照关系，这就可能出了问题。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4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、根据分值，如果这个题目是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6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分，那你就要看看是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3x2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，还是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6x1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。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分条陈述有助于同学们在面试的时候表达清晰的思路，写作的时候呈现清晰的结构。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363184" y="749300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分条陈述法则</a:t>
            </a:r>
            <a:endParaRPr kumimoji="1" lang="zh-CN" altLang="en-US" sz="4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342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427364"/>
              </p:ext>
            </p:extLst>
          </p:nvPr>
        </p:nvGraphicFramePr>
        <p:xfrm>
          <a:off x="228601" y="1209675"/>
          <a:ext cx="11620503" cy="48509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60800"/>
                <a:gridCol w="1239967"/>
                <a:gridCol w="1239967"/>
                <a:gridCol w="1239967"/>
                <a:gridCol w="1239967"/>
                <a:gridCol w="1239967"/>
                <a:gridCol w="1239967"/>
                <a:gridCol w="1239967"/>
                <a:gridCol w="1239967"/>
                <a:gridCol w="1239967"/>
              </a:tblGrid>
              <a:tr h="161778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秋季课补充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寒假课</a:t>
                      </a:r>
                      <a:r>
                        <a:rPr lang="en-US" altLang="zh-CN" sz="1200" u="none" strike="noStrike">
                          <a:effectLst/>
                        </a:rPr>
                        <a:t>6</a:t>
                      </a:r>
                      <a:r>
                        <a:rPr lang="zh-CN" altLang="en-US" sz="1200" u="none" strike="noStrike">
                          <a:effectLst/>
                        </a:rPr>
                        <a:t>年级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寒假课</a:t>
                      </a:r>
                      <a:r>
                        <a:rPr lang="en-US" altLang="zh-CN" sz="1200" u="none" strike="noStrike">
                          <a:effectLst/>
                        </a:rPr>
                        <a:t>7</a:t>
                      </a:r>
                      <a:r>
                        <a:rPr lang="zh-CN" altLang="en-US" sz="1200" u="none" strike="noStrike">
                          <a:effectLst/>
                        </a:rPr>
                        <a:t>年级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寒假课</a:t>
                      </a:r>
                      <a:r>
                        <a:rPr lang="en-US" altLang="zh-CN" sz="1200" u="none" strike="noStrike">
                          <a:effectLst/>
                        </a:rPr>
                        <a:t>8</a:t>
                      </a:r>
                      <a:r>
                        <a:rPr lang="zh-CN" altLang="en-US" sz="1200" u="none" strike="noStrike">
                          <a:effectLst/>
                        </a:rPr>
                        <a:t>年级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寒假课</a:t>
                      </a:r>
                      <a:r>
                        <a:rPr lang="en-US" altLang="zh-CN" sz="1200" u="none" strike="noStrike">
                          <a:effectLst/>
                        </a:rPr>
                        <a:t>9</a:t>
                      </a:r>
                      <a:r>
                        <a:rPr lang="zh-CN" altLang="en-US" sz="1200" u="none" strike="noStrike">
                          <a:effectLst/>
                        </a:rPr>
                        <a:t>年级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春季课</a:t>
                      </a:r>
                      <a:r>
                        <a:rPr lang="en-US" altLang="zh-CN" sz="1200" u="none" strike="noStrike">
                          <a:effectLst/>
                        </a:rPr>
                        <a:t>6</a:t>
                      </a:r>
                      <a:r>
                        <a:rPr lang="zh-CN" altLang="en-US" sz="1200" u="none" strike="noStrike">
                          <a:effectLst/>
                        </a:rPr>
                        <a:t>年级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春季课</a:t>
                      </a:r>
                      <a:r>
                        <a:rPr lang="en-US" altLang="zh-CN" sz="1200" u="none" strike="noStrike">
                          <a:effectLst/>
                        </a:rPr>
                        <a:t>7</a:t>
                      </a:r>
                      <a:r>
                        <a:rPr lang="zh-CN" altLang="en-US" sz="1200" u="none" strike="noStrike">
                          <a:effectLst/>
                        </a:rPr>
                        <a:t>年级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春季课</a:t>
                      </a:r>
                      <a:r>
                        <a:rPr lang="en-US" altLang="zh-CN" sz="1200" u="none" strike="noStrike">
                          <a:effectLst/>
                        </a:rPr>
                        <a:t>8 </a:t>
                      </a:r>
                      <a:r>
                        <a:rPr lang="zh-CN" altLang="en-US" sz="1200" u="none" strike="noStrike">
                          <a:effectLst/>
                        </a:rPr>
                        <a:t>年级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春季课</a:t>
                      </a:r>
                      <a:r>
                        <a:rPr lang="en-US" altLang="zh-CN" sz="1200" u="none" strike="noStrike">
                          <a:effectLst/>
                        </a:rPr>
                        <a:t>9</a:t>
                      </a:r>
                      <a:r>
                        <a:rPr lang="zh-CN" altLang="en-US" sz="1200" u="none" strike="noStrike">
                          <a:effectLst/>
                        </a:rPr>
                        <a:t>年级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</a:tr>
              <a:tr h="296257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综合运用之筛选与概括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记叙文文章内容概括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记叙文文章内容概括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记叙文文章内容概括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前三后三原则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段落关系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段落关系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段落关系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环境声色法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  <a:tr h="296257"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2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综合运用之活动方案设计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记叙文人称的作用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记叙文人称的作用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记叙文人称的作用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主字结构法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段落概括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段落概括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段落概括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动作慢写法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3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综合运用之语言运用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综合运用之图表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综合运用之图表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综合运用之图表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关键词法则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语言鉴赏之词语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语言鉴赏之词语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语言鉴赏之词语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线索结构法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诗词鉴赏之手法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综合运用之图画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综合运用之图画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综合运用之图画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首尾句原则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语言鉴赏之句式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语言鉴赏之句式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语言鉴赏之句式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细节描写法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5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诗词鉴赏之主旨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综合运用之情景设计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综合运用之情景设计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综合运用之情景设计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分条陈述法则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散文线索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散文线索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散文线索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发散思维模型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6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说明内容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说明内容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说明内容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u="none" strike="noStrike">
                          <a:effectLst/>
                        </a:rPr>
                        <a:t>DAT</a:t>
                      </a:r>
                      <a:r>
                        <a:rPr lang="zh-CN" altLang="en-US" sz="1200" u="none" strike="noStrike">
                          <a:effectLst/>
                        </a:rPr>
                        <a:t>法则</a:t>
                      </a:r>
                      <a:r>
                        <a:rPr lang="en-US" altLang="zh-CN" sz="1200" u="none" strike="noStrike">
                          <a:effectLst/>
                        </a:rPr>
                        <a:t>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环境描写的作用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环境描写的作用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环境描写的作用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思辨思维模型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  <a:tr h="296257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7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诗歌意象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诗歌意象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诗歌意象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相似位置规律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记叙文中的议论和抒情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记叙文中的议论和抒情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记叙文中的议论和抒情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形象思维模型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8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诗歌内容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诗歌内容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诗歌内容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分值法则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标题的含义和作用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标题的含义和作用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标题的含义和作用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200" u="none" strike="noStrike">
                          <a:effectLst/>
                        </a:rPr>
                        <a:t>逆向思维模型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  <a:tr h="296257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9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诗歌文化常识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诗歌文化常识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诗歌文化常识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200" u="none" strike="noStrike">
                          <a:effectLst/>
                        </a:rPr>
                        <a:t>DAT</a:t>
                      </a:r>
                      <a:r>
                        <a:rPr lang="zh-CN" altLang="en-US" sz="1200" u="none" strike="noStrike">
                          <a:effectLst/>
                        </a:rPr>
                        <a:t>法则</a:t>
                      </a:r>
                      <a:r>
                        <a:rPr lang="en-US" altLang="zh-CN" sz="1200" u="none" strike="noStrike">
                          <a:effectLst/>
                        </a:rPr>
                        <a:t>2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阅读理解</a:t>
                      </a:r>
                      <a:r>
                        <a:rPr lang="en-US" altLang="zh-CN" sz="1200" u="none" strike="noStrike">
                          <a:effectLst/>
                        </a:rPr>
                        <a:t>—</a:t>
                      </a:r>
                      <a:r>
                        <a:rPr lang="zh-CN" altLang="en-US" sz="1200" u="none" strike="noStrike">
                          <a:effectLst/>
                        </a:rPr>
                        <a:t>标点的作用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阅读理解</a:t>
                      </a:r>
                      <a:r>
                        <a:rPr lang="en-US" altLang="zh-CN" sz="1200" u="none" strike="noStrike">
                          <a:effectLst/>
                        </a:rPr>
                        <a:t>—</a:t>
                      </a:r>
                      <a:r>
                        <a:rPr lang="zh-CN" altLang="en-US" sz="1200" u="none" strike="noStrike">
                          <a:effectLst/>
                        </a:rPr>
                        <a:t>标点的作用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阅读理解</a:t>
                      </a:r>
                      <a:r>
                        <a:rPr lang="en-US" altLang="zh-CN" sz="1200" u="none" strike="noStrike">
                          <a:effectLst/>
                        </a:rPr>
                        <a:t>—</a:t>
                      </a:r>
                      <a:r>
                        <a:rPr lang="zh-CN" altLang="en-US" sz="1200" u="none" strike="noStrike">
                          <a:effectLst/>
                        </a:rPr>
                        <a:t>标点的作用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关键词审题法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10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修辞手法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修辞手法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修辞手法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考点不重法则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u="none" strike="noStrike">
                          <a:effectLst/>
                        </a:rPr>
                        <a:t>11</a:t>
                      </a:r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表现手法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表现手法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表现手法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矛盾法则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12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文章结构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文章结构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文章结构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偷换概念原理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13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表达方式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表达方式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表达方式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类比关系法则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14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议论文论点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议论文论点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议论文论点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综合练习之现代文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15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议论文论据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议论文论据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议论文论据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综合练习之文言文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16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议论文论证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议论文论证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议论文论证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综合练习之综合运用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CN" sz="1200" u="none" strike="noStrike">
                          <a:effectLst/>
                        </a:rPr>
                        <a:t>17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说明方法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说明方法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说明方法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作文修改</a:t>
                      </a:r>
                      <a:r>
                        <a:rPr lang="en-US" altLang="zh-CN" sz="1200" u="none" strike="noStrike">
                          <a:effectLst/>
                        </a:rPr>
                        <a:t>1</a:t>
                      </a:r>
                      <a:endParaRPr lang="en-US" altLang="zh-CN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  <a:tr h="161778"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u="none" strike="noStrike">
                          <a:effectLst/>
                        </a:rPr>
                        <a:t>18</a:t>
                      </a:r>
                      <a:endParaRPr lang="fi-FI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200" u="none" strike="noStrike">
                          <a:effectLst/>
                        </a:rPr>
                        <a:t>　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记叙顺序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记叙顺序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>
                          <a:effectLst/>
                        </a:rPr>
                        <a:t>记叙顺序</a:t>
                      </a:r>
                      <a:endParaRPr lang="zh-CN" altLang="en-US" sz="1200" b="0" i="0" u="none" strike="noStrike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u="none" strike="noStrike" dirty="0">
                          <a:effectLst/>
                        </a:rPr>
                        <a:t>作文修改</a:t>
                      </a:r>
                      <a:r>
                        <a:rPr lang="en-US" altLang="zh-CN" sz="1200" u="none" strike="noStrike" dirty="0">
                          <a:effectLst/>
                        </a:rPr>
                        <a:t>1</a:t>
                      </a:r>
                      <a:endParaRPr lang="en-US" altLang="zh-CN" sz="1200" b="0" i="0" u="none" strike="noStrike" dirty="0">
                        <a:solidFill>
                          <a:srgbClr val="000000"/>
                        </a:solidFill>
                        <a:effectLst/>
                        <a:latin typeface="DengXian" charset="-122"/>
                      </a:endParaRPr>
                    </a:p>
                  </a:txBody>
                  <a:tcPr marL="5056" marR="5056" marT="5056" marB="0" anchor="ctr"/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5626099" y="1406296"/>
            <a:ext cx="1253843" cy="27720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0595261" y="1406295"/>
            <a:ext cx="1253843" cy="46543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9521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72225" y="295613"/>
            <a:ext cx="9368676" cy="5755422"/>
          </a:xfrm>
          <a:prstGeom prst="rect">
            <a:avLst/>
          </a:prstGeom>
          <a:solidFill>
            <a:srgbClr val="BADEFF"/>
          </a:solidFill>
        </p:spPr>
        <p:txBody>
          <a:bodyPr wrap="square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zh-CN" altLang="zh-CN" sz="1600" kern="100" dirty="0">
                <a:latin typeface="Kaiti SC" charset="-122"/>
                <a:ea typeface="Kaiti SC" charset="-122"/>
                <a:cs typeface="Kaiti SC" charset="-122"/>
              </a:rPr>
              <a:t>（一）阅读下文，完成第</a:t>
            </a:r>
            <a:r>
              <a:rPr lang="en-US" altLang="zh-CN" sz="1600" kern="100" dirty="0">
                <a:latin typeface="Kaiti SC" charset="-122"/>
                <a:ea typeface="Kaiti SC" charset="-122"/>
                <a:cs typeface="Kaiti SC" charset="-122"/>
              </a:rPr>
              <a:t>13</a:t>
            </a:r>
            <a:r>
              <a:rPr lang="zh-CN" altLang="zh-CN" sz="1600" kern="100" dirty="0">
                <a:latin typeface="Kaiti SC" charset="-122"/>
                <a:ea typeface="Kaiti SC" charset="-122"/>
                <a:cs typeface="Kaiti SC" charset="-122"/>
              </a:rPr>
              <a:t>—</a:t>
            </a:r>
            <a:r>
              <a:rPr lang="en-US" altLang="zh-CN" sz="1600" kern="100" dirty="0">
                <a:latin typeface="Kaiti SC" charset="-122"/>
                <a:ea typeface="Kaiti SC" charset="-122"/>
                <a:cs typeface="Kaiti SC" charset="-122"/>
              </a:rPr>
              <a:t>17</a:t>
            </a:r>
            <a:r>
              <a:rPr lang="zh-CN" altLang="zh-CN" sz="1600" kern="100" dirty="0">
                <a:latin typeface="Kaiti SC" charset="-122"/>
                <a:ea typeface="Kaiti SC" charset="-122"/>
                <a:cs typeface="Kaiti SC" charset="-122"/>
              </a:rPr>
              <a:t>题（</a:t>
            </a:r>
            <a:r>
              <a:rPr lang="en-US" altLang="zh-CN" sz="1600" kern="100" dirty="0">
                <a:latin typeface="Kaiti SC" charset="-122"/>
                <a:ea typeface="Kaiti SC" charset="-122"/>
                <a:cs typeface="Kaiti SC" charset="-122"/>
              </a:rPr>
              <a:t>18</a:t>
            </a:r>
            <a:r>
              <a:rPr lang="zh-CN" altLang="zh-CN" sz="1600" kern="100" dirty="0">
                <a:latin typeface="Kaiti SC" charset="-122"/>
                <a:ea typeface="Kaiti SC" charset="-122"/>
                <a:cs typeface="Kaiti SC" charset="-122"/>
              </a:rPr>
              <a:t>分）</a:t>
            </a:r>
          </a:p>
          <a:p>
            <a:pPr indent="266700" algn="just">
              <a:spcAft>
                <a:spcPts val="0"/>
              </a:spcAft>
            </a:pPr>
            <a:r>
              <a:rPr lang="en-US" altLang="zh-CN" sz="1600" kern="100" dirty="0">
                <a:latin typeface="Kaiti SC" charset="-122"/>
                <a:ea typeface="Kaiti SC" charset="-122"/>
                <a:cs typeface="Kaiti SC" charset="-122"/>
              </a:rPr>
              <a:t> </a:t>
            </a:r>
            <a:r>
              <a:rPr lang="zh-CN" altLang="en-US" sz="1600" b="0" kern="100" dirty="0" smtClean="0">
                <a:latin typeface="Kaiti SC" charset="-122"/>
                <a:ea typeface="Kaiti SC" charset="-122"/>
                <a:cs typeface="Kaiti SC" charset="-122"/>
              </a:rPr>
              <a:t> </a:t>
            </a:r>
            <a:r>
              <a:rPr lang="zh-CN" altLang="zh-CN" sz="1600" b="0" kern="100" dirty="0" smtClean="0">
                <a:latin typeface="Kaiti SC" charset="-122"/>
                <a:ea typeface="Kaiti SC" charset="-122"/>
                <a:cs typeface="Kaiti SC" charset="-122"/>
              </a:rPr>
              <a:t>①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在世界美食文化的大餐桌上，有一种面食简单而平常，却风靡已久，这就是面条。</a:t>
            </a:r>
          </a:p>
          <a:p>
            <a:pPr indent="266700" algn="just">
              <a:spcAft>
                <a:spcPts val="0"/>
              </a:spcAft>
            </a:pP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 </a:t>
            </a:r>
            <a:r>
              <a:rPr lang="zh-CN" altLang="zh-CN" sz="1600" b="0" kern="100" dirty="0" smtClean="0">
                <a:latin typeface="Kaiti SC" charset="-122"/>
                <a:ea typeface="Kaiti SC" charset="-122"/>
                <a:cs typeface="Kaiti SC" charset="-122"/>
              </a:rPr>
              <a:t>②</a:t>
            </a:r>
            <a:r>
              <a:rPr lang="zh-CN" altLang="zh-CN" sz="1600" b="0" u="sng" kern="100" dirty="0">
                <a:latin typeface="Kaiti SC" charset="-122"/>
                <a:ea typeface="Kaiti SC" charset="-122"/>
                <a:cs typeface="Kaiti SC" charset="-122"/>
              </a:rPr>
              <a:t>若问面条的问世时间，科学的定论为时尚早。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有资料记载，</a:t>
            </a: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1991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年，考古学家在我国新疆一处两千年前的墓葬里．发现器皿中盛有又细又长的食物。这是迄今为止发现的最古老的面条。墓葬的主人是早在</a:t>
            </a: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2500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年前就定居在新疆的古欧洲人，</a:t>
            </a:r>
            <a:r>
              <a:rPr lang="zh-CN" altLang="zh-CN" sz="1600" b="0" u="sng" kern="100" dirty="0">
                <a:latin typeface="Kaiti SC" charset="-122"/>
                <a:ea typeface="Kaiti SC" charset="-122"/>
                <a:cs typeface="Kaiti SC" charset="-122"/>
              </a:rPr>
              <a:t>他们可能是最早制作面条的先人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。</a:t>
            </a:r>
          </a:p>
          <a:p>
            <a:pPr indent="266700" algn="just">
              <a:spcAft>
                <a:spcPts val="0"/>
              </a:spcAft>
            </a:pP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 </a:t>
            </a:r>
            <a:r>
              <a:rPr lang="zh-CN" altLang="zh-CN" sz="1600" b="0" kern="100" dirty="0" smtClean="0">
                <a:latin typeface="Kaiti SC" charset="-122"/>
                <a:ea typeface="Kaiti SC" charset="-122"/>
                <a:cs typeface="Kaiti SC" charset="-122"/>
              </a:rPr>
              <a:t>③</a:t>
            </a:r>
            <a:r>
              <a:rPr lang="zh-CN" altLang="zh-CN" sz="1600" b="0" u="sng" kern="100" dirty="0">
                <a:solidFill>
                  <a:srgbClr val="FF0000"/>
                </a:solidFill>
                <a:latin typeface="Kaiti SC" charset="-122"/>
                <a:ea typeface="Kaiti SC" charset="-122"/>
                <a:cs typeface="Kaiti SC" charset="-122"/>
              </a:rPr>
              <a:t>面条横跨亚欧，它的普及与商贸密切相关。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我国宋代的开封曾有“面条天堂”的美誉，这与其繁华开放的国际商贸大都会的地位不无关系。有文字记载，当时阿拉伯商队长途</a:t>
            </a: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b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á</a:t>
            </a:r>
            <a:r>
              <a:rPr lang="en-US" altLang="zh-CN" sz="1600" b="0" kern="100" dirty="0" err="1">
                <a:latin typeface="Kaiti SC" charset="-122"/>
                <a:ea typeface="Kaiti SC" charset="-122"/>
                <a:cs typeface="Kaiti SC" charset="-122"/>
              </a:rPr>
              <a:t>sh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è 穿越丝绸之路来到开封经商，能够保存</a:t>
            </a: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6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个月的干面条就是他们最喜爱的食品。在经商途中，他们将干面条技术传播到了其他国家。后来，面条又以开封为起点，传播到蒙古、韩国、日本等国。</a:t>
            </a:r>
            <a:r>
              <a:rPr lang="zh-CN" altLang="zh-CN" sz="1600" b="0" u="sng" kern="100" dirty="0">
                <a:solidFill>
                  <a:srgbClr val="FF0000"/>
                </a:solidFill>
                <a:latin typeface="Kaiti SC" charset="-122"/>
                <a:ea typeface="Kaiti SC" charset="-122"/>
                <a:cs typeface="Kaiti SC" charset="-122"/>
              </a:rPr>
              <a:t>商贸的繁荣客观上促进了面条的普及推广。</a:t>
            </a:r>
          </a:p>
          <a:p>
            <a:pPr indent="266700" algn="just">
              <a:spcAft>
                <a:spcPts val="0"/>
              </a:spcAft>
            </a:pP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 </a:t>
            </a:r>
            <a:r>
              <a:rPr lang="zh-CN" altLang="zh-CN" sz="1600" b="0" kern="100" dirty="0" smtClean="0">
                <a:latin typeface="Kaiti SC" charset="-122"/>
                <a:ea typeface="Kaiti SC" charset="-122"/>
                <a:cs typeface="Kaiti SC" charset="-122"/>
              </a:rPr>
              <a:t>④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传说中世纪初期，阿拉伯人征服了意大利的西西里，</a:t>
            </a:r>
            <a:r>
              <a:rPr lang="zh-CN" altLang="zh-CN" sz="1600" b="0" u="sng" kern="100" dirty="0">
                <a:latin typeface="Kaiti SC" charset="-122"/>
                <a:ea typeface="Kaiti SC" charset="-122"/>
                <a:cs typeface="Kaiti SC" charset="-122"/>
              </a:rPr>
              <a:t>于是阿拉伯面条就随着伊斯兰文化传入西西里，促成了意大利面的诞生。</a:t>
            </a: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20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世纪</a:t>
            </a: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60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年代，一批西藏喇嘛为传播中国文化来到不丹，不久，不丹人的餐桌上出现了一种新的面食——“面迟”。有学者认为“面迟”是对中文词语“面条”的异读，也是两国文化交融的见证。</a:t>
            </a:r>
            <a:r>
              <a:rPr lang="zh-CN" altLang="zh-CN" sz="1600" b="0" u="sng" kern="100" dirty="0">
                <a:solidFill>
                  <a:srgbClr val="FF0000"/>
                </a:solidFill>
                <a:latin typeface="Kaiti SC" charset="-122"/>
                <a:ea typeface="Kaiti SC" charset="-122"/>
                <a:cs typeface="Kaiti SC" charset="-122"/>
              </a:rPr>
              <a:t>可见，面条的发展与不同地域的文化融合有关。</a:t>
            </a:r>
          </a:p>
          <a:p>
            <a:pPr indent="266700" algn="just">
              <a:spcAft>
                <a:spcPts val="0"/>
              </a:spcAft>
            </a:pP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 </a:t>
            </a:r>
            <a:r>
              <a:rPr lang="zh-CN" altLang="zh-CN" sz="1600" b="0" kern="100" dirty="0" smtClean="0">
                <a:latin typeface="Kaiti SC" charset="-122"/>
                <a:ea typeface="Kaiti SC" charset="-122"/>
                <a:cs typeface="Kaiti SC" charset="-122"/>
              </a:rPr>
              <a:t>⑤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面条细长易煮，可干食，可汤食，</a:t>
            </a:r>
            <a:r>
              <a:rPr lang="zh-CN" altLang="zh-CN" sz="1600" b="0" u="sng" kern="100" dirty="0">
                <a:solidFill>
                  <a:srgbClr val="FF0000"/>
                </a:solidFill>
                <a:latin typeface="Kaiti SC" charset="-122"/>
                <a:ea typeface="Kaiti SC" charset="-122"/>
                <a:cs typeface="Kaiti SC" charset="-122"/>
              </a:rPr>
              <a:t>适合东西方不同的烹饪方法，因而能够受到全世界人民的青睐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，成为人见人爱的美食。如今，全球</a:t>
            </a: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50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亿人口每年消费約</a:t>
            </a: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100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亿块现代版干面条——方便面，如果用这些方便面来搭建埃菲尔铁塔，结果会怎么样呢？</a:t>
            </a:r>
            <a:r>
              <a:rPr lang="zh-CN" altLang="zh-CN" sz="1600" b="0" u="sng" kern="100" dirty="0">
                <a:latin typeface="Kaiti SC" charset="-122"/>
                <a:ea typeface="Kaiti SC" charset="-122"/>
                <a:cs typeface="Kaiti SC" charset="-122"/>
              </a:rPr>
              <a:t>这些方便面足以搭建</a:t>
            </a:r>
            <a:r>
              <a:rPr lang="en-US" altLang="zh-CN" sz="1600" b="0" u="sng" kern="100" dirty="0">
                <a:latin typeface="Kaiti SC" charset="-122"/>
                <a:ea typeface="Kaiti SC" charset="-122"/>
                <a:cs typeface="Kaiti SC" charset="-122"/>
              </a:rPr>
              <a:t>327</a:t>
            </a:r>
            <a:r>
              <a:rPr lang="zh-CN" altLang="zh-CN" sz="1600" b="0" u="sng" kern="100" dirty="0">
                <a:latin typeface="Kaiti SC" charset="-122"/>
                <a:ea typeface="Kaiti SC" charset="-122"/>
                <a:cs typeface="Kaiti SC" charset="-122"/>
              </a:rPr>
              <a:t>座埃菲铁塔！</a:t>
            </a:r>
          </a:p>
          <a:p>
            <a:pPr indent="266700" algn="just">
              <a:spcAft>
                <a:spcPts val="0"/>
              </a:spcAft>
            </a:pP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 </a:t>
            </a:r>
            <a:r>
              <a:rPr lang="zh-CN" altLang="zh-CN" sz="1600" b="0" kern="100" dirty="0" smtClean="0">
                <a:latin typeface="Kaiti SC" charset="-122"/>
                <a:ea typeface="Kaiti SC" charset="-122"/>
                <a:cs typeface="Kaiti SC" charset="-122"/>
              </a:rPr>
              <a:t>⑥</a:t>
            </a:r>
            <a:r>
              <a:rPr lang="zh-CN" altLang="zh-CN" sz="1600" b="0" u="sng" kern="100" dirty="0">
                <a:solidFill>
                  <a:srgbClr val="FF0000"/>
                </a:solidFill>
                <a:latin typeface="Kaiti SC" charset="-122"/>
                <a:ea typeface="Kaiti SC" charset="-122"/>
                <a:cs typeface="Kaiti SC" charset="-122"/>
              </a:rPr>
              <a:t>在面条普及和发展的过程中，人们赋予它丰富的象征意义。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仅以亚洲为例：在日本，人们在农历七月初七吃素面象征着好运连连。在泰国，人们在欢庆的日子里吃面条象征着喜事不绝。在我们中国，生日吃面条的传统绵延千年，它象征着福如东海、寿比南山。</a:t>
            </a:r>
            <a:r>
              <a:rPr lang="zh-CN" altLang="zh-CN" sz="1600" b="0" u="sng" kern="100" dirty="0">
                <a:solidFill>
                  <a:srgbClr val="FF0000"/>
                </a:solidFill>
                <a:latin typeface="Kaiti SC" charset="-122"/>
                <a:ea typeface="Kaiti SC" charset="-122"/>
                <a:cs typeface="Kaiti SC" charset="-122"/>
              </a:rPr>
              <a:t>细长的面条蕴含着人们对好运绵长、幸福持久的殷切希望。</a:t>
            </a:r>
          </a:p>
          <a:p>
            <a:pPr indent="266700" algn="just">
              <a:spcAft>
                <a:spcPts val="0"/>
              </a:spcAft>
            </a:pPr>
            <a:r>
              <a:rPr lang="en-US" altLang="zh-CN" sz="1600" b="0" kern="100" dirty="0">
                <a:latin typeface="Kaiti SC" charset="-122"/>
                <a:ea typeface="Kaiti SC" charset="-122"/>
                <a:cs typeface="Kaiti SC" charset="-122"/>
              </a:rPr>
              <a:t> </a:t>
            </a:r>
            <a:r>
              <a:rPr lang="zh-CN" altLang="zh-CN" sz="1600" b="0" kern="100" dirty="0" smtClean="0">
                <a:latin typeface="Kaiti SC" charset="-122"/>
                <a:ea typeface="Kaiti SC" charset="-122"/>
                <a:cs typeface="Kaiti SC" charset="-122"/>
              </a:rPr>
              <a:t>⑦</a:t>
            </a:r>
            <a:r>
              <a:rPr lang="zh-CN" altLang="zh-CN" sz="1600" b="0" kern="100" dirty="0">
                <a:latin typeface="Kaiti SC" charset="-122"/>
                <a:ea typeface="Kaiti SC" charset="-122"/>
                <a:cs typeface="Kaiti SC" charset="-122"/>
              </a:rPr>
              <a:t>一碗小小的面条丰富着我们的饮食文化。它是一种“美味粘合剂”，内有不同寻常的意义。面条记录着人类几千年的历史，它在不同地域间传递文化，连接起全世界。</a:t>
            </a:r>
            <a:endParaRPr lang="zh-CN" altLang="zh-CN" sz="1600" b="0" kern="100" dirty="0">
              <a:effectLst/>
              <a:latin typeface="Kaiti SC" charset="-122"/>
              <a:ea typeface="Kaiti SC" charset="-122"/>
              <a:cs typeface="Kaiti SC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72225" y="6067248"/>
            <a:ext cx="9368676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dirty="0">
                <a:latin typeface="+mn-ea"/>
              </a:rPr>
              <a:t>15. </a:t>
            </a:r>
            <a:r>
              <a:rPr lang="zh-CN" altLang="zh-CN" dirty="0">
                <a:latin typeface="+mn-ea"/>
              </a:rPr>
              <a:t>面条的普及与发展有哪些原因？请概括。（</a:t>
            </a:r>
            <a:r>
              <a:rPr lang="en-US" altLang="zh-CN" dirty="0">
                <a:latin typeface="+mn-ea"/>
              </a:rPr>
              <a:t>6</a:t>
            </a:r>
            <a:r>
              <a:rPr lang="zh-CN" altLang="zh-CN" dirty="0">
                <a:latin typeface="+mn-ea"/>
              </a:rPr>
              <a:t>分）</a:t>
            </a:r>
          </a:p>
        </p:txBody>
      </p:sp>
    </p:spTree>
    <p:extLst>
      <p:ext uri="{BB962C8B-B14F-4D97-AF65-F5344CB8AC3E}">
        <p14:creationId xmlns:p14="http://schemas.microsoft.com/office/powerpoint/2010/main" val="71305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5225" y="2428225"/>
            <a:ext cx="4796675" cy="1200329"/>
          </a:xfrm>
          <a:prstGeom prst="rect">
            <a:avLst/>
          </a:prstGeom>
          <a:solidFill>
            <a:srgbClr val="34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45225" y="6067248"/>
            <a:ext cx="9368676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algn="l"/>
            <a:r>
              <a:rPr lang="en-US" altLang="zh-CN" dirty="0">
                <a:latin typeface="+mn-ea"/>
              </a:rPr>
              <a:t>15. </a:t>
            </a:r>
            <a:r>
              <a:rPr lang="zh-CN" altLang="zh-CN" dirty="0">
                <a:latin typeface="+mn-ea"/>
              </a:rPr>
              <a:t>面条的普及与发展有哪些原因？请概括。（</a:t>
            </a:r>
            <a:r>
              <a:rPr lang="en-US" altLang="zh-CN" dirty="0">
                <a:latin typeface="+mn-ea"/>
              </a:rPr>
              <a:t>6</a:t>
            </a:r>
            <a:r>
              <a:rPr lang="zh-CN" altLang="zh-CN" dirty="0">
                <a:latin typeface="+mn-ea"/>
              </a:rPr>
              <a:t>分）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45225" y="2428225"/>
            <a:ext cx="4796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Wingdings" charset="2"/>
              <a:buChar char="n"/>
            </a:pPr>
            <a:r>
              <a:rPr kumimoji="1" lang="zh-CN" altLang="en-US" b="0" dirty="0" smtClean="0">
                <a:solidFill>
                  <a:schemeClr val="bg1"/>
                </a:solidFill>
              </a:rPr>
              <a:t>与商贸繁荣有关；</a:t>
            </a:r>
            <a:r>
              <a:rPr kumimoji="1" lang="en-US" altLang="zh-CN" b="0" dirty="0">
                <a:solidFill>
                  <a:schemeClr val="bg1"/>
                </a:solidFill>
              </a:rPr>
              <a:t>3</a:t>
            </a:r>
            <a:endParaRPr kumimoji="1" lang="en-US" altLang="zh-CN" b="0" dirty="0" smtClean="0">
              <a:solidFill>
                <a:schemeClr val="bg1"/>
              </a:solidFill>
            </a:endParaRPr>
          </a:p>
          <a:p>
            <a:pPr marL="171450" indent="-171450" algn="l">
              <a:buFont typeface="Wingdings" charset="2"/>
              <a:buChar char="n"/>
            </a:pPr>
            <a:r>
              <a:rPr kumimoji="1" lang="zh-CN" altLang="en-US" b="0" dirty="0" smtClean="0">
                <a:solidFill>
                  <a:schemeClr val="bg1"/>
                </a:solidFill>
              </a:rPr>
              <a:t>与不同地域文化融合有关；</a:t>
            </a:r>
            <a:r>
              <a:rPr kumimoji="1" lang="en-US" altLang="zh-CN" b="0" dirty="0" smtClean="0">
                <a:solidFill>
                  <a:schemeClr val="bg1"/>
                </a:solidFill>
              </a:rPr>
              <a:t>4</a:t>
            </a:r>
          </a:p>
          <a:p>
            <a:pPr marL="171450" indent="-171450" algn="l">
              <a:buFont typeface="Wingdings" charset="2"/>
              <a:buChar char="n"/>
            </a:pPr>
            <a:r>
              <a:rPr kumimoji="1" lang="zh-CN" altLang="en-US" b="0" dirty="0" smtClean="0">
                <a:solidFill>
                  <a:schemeClr val="bg1"/>
                </a:solidFill>
              </a:rPr>
              <a:t>与东西方多样的烹饪方法有关；</a:t>
            </a:r>
            <a:r>
              <a:rPr kumimoji="1" lang="en-US" altLang="zh-CN" b="0" dirty="0" smtClean="0">
                <a:solidFill>
                  <a:schemeClr val="bg1"/>
                </a:solidFill>
              </a:rPr>
              <a:t>5</a:t>
            </a:r>
          </a:p>
          <a:p>
            <a:pPr marL="171450" indent="-171450" algn="l">
              <a:buFont typeface="Wingdings" charset="2"/>
              <a:buChar char="n"/>
            </a:pPr>
            <a:r>
              <a:rPr kumimoji="1" lang="zh-CN" altLang="en-US" b="0" dirty="0" smtClean="0">
                <a:solidFill>
                  <a:schemeClr val="bg1"/>
                </a:solidFill>
              </a:rPr>
              <a:t>与人们赋予其美好象征意义有关。</a:t>
            </a:r>
            <a:r>
              <a:rPr kumimoji="1" lang="en-US" altLang="zh-CN" b="0" dirty="0" smtClean="0">
                <a:solidFill>
                  <a:schemeClr val="bg1"/>
                </a:solidFill>
              </a:rPr>
              <a:t>6</a:t>
            </a:r>
            <a:endParaRPr kumimoji="1" lang="zh-CN" altLang="en-US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70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0.00046 L 3.125E-6 -0.62963 " pathEditMode="relative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262431" y="2929307"/>
            <a:ext cx="15856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分条陈述法则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69131" y="2045637"/>
            <a:ext cx="2830269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marL="171450" indent="-171450">
              <a:buFont typeface="Wingdings" charset="2"/>
              <a:buChar char="n"/>
            </a:pPr>
            <a:r>
              <a:rPr kumimoji="1" lang="zh-CN" altLang="en-US">
                <a:solidFill>
                  <a:schemeClr val="bg1"/>
                </a:solidFill>
              </a:rPr>
              <a:t>相似的语言表达模式；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069130" y="2531727"/>
            <a:ext cx="2830270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marL="171450" indent="-171450">
              <a:buFont typeface="Wingdings" charset="2"/>
              <a:buChar char="n"/>
            </a:pPr>
            <a:r>
              <a:rPr kumimoji="1" lang="zh-CN" altLang="en-US">
                <a:solidFill>
                  <a:schemeClr val="bg1"/>
                </a:solidFill>
              </a:rPr>
              <a:t>按照文章的先后顺序；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069130" y="3017817"/>
            <a:ext cx="2830270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marL="171450" indent="-171450">
              <a:buFont typeface="Wingdings" charset="2"/>
              <a:buChar char="n"/>
            </a:pPr>
            <a:r>
              <a:rPr kumimoji="1" lang="zh-CN" altLang="en-US">
                <a:solidFill>
                  <a:schemeClr val="bg1"/>
                </a:solidFill>
              </a:rPr>
              <a:t>分值法则；</a:t>
            </a:r>
            <a:endParaRPr kumimoji="1" lang="en-US" altLang="zh-CN" dirty="0">
              <a:solidFill>
                <a:schemeClr val="bg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069129" y="3503907"/>
            <a:ext cx="2830271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marL="171450" indent="-171450">
              <a:buFont typeface="Wingdings" charset="2"/>
              <a:buChar char="n"/>
            </a:pPr>
            <a:r>
              <a:rPr kumimoji="1" lang="zh-CN" altLang="en-US" dirty="0">
                <a:solidFill>
                  <a:schemeClr val="bg1"/>
                </a:solidFill>
              </a:rPr>
              <a:t>参考答案</a:t>
            </a:r>
            <a:r>
              <a:rPr kumimoji="1" lang="zh-CN" altLang="en-US" dirty="0" smtClean="0">
                <a:solidFill>
                  <a:schemeClr val="bg1"/>
                </a:solidFill>
              </a:rPr>
              <a:t>样式；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069128" y="3989997"/>
            <a:ext cx="2830272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marL="171450" indent="-171450">
              <a:buFont typeface="Wingdings" charset="2"/>
              <a:buChar char="n"/>
            </a:pPr>
            <a:r>
              <a:rPr kumimoji="1" lang="zh-CN" altLang="en-US" dirty="0" smtClean="0">
                <a:solidFill>
                  <a:schemeClr val="bg1"/>
                </a:solidFill>
              </a:rPr>
              <a:t>用分号不用序号。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12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9" grpId="0" animBg="1"/>
      <p:bldP spid="2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262431" y="2929307"/>
            <a:ext cx="15856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分条陈述法则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69131" y="17916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说明文结构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069130" y="227772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议论文结构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069130" y="276381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人物性格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5069129" y="324990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散文小说情节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069128" y="373599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综合应用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069128" y="422208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表达方式作用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1806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9" grpId="0" animBg="1"/>
      <p:bldP spid="20" grpId="0" animBg="1"/>
      <p:bldP spid="2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79500" y="1457186"/>
            <a:ext cx="100838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DAT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法则，这是做判定类题目的流程，主要可以使用的题型有：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修辞手法表法效果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表达方式表达效果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表现手法表达效果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说明方法作用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论证方法作用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词句段的作用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D 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Determination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，判定，我们对上述手法进行判定的时候，有两个标准，第一个是准，比如做比较是说明方法，对比论证是论证方法，比喻是修辞手法，对比是表现手法，不能说对比论证是说明方法，不能把对比当做论证手法，准就是表达上的规范；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第二个标准就是全，有的时候，在文本中手法不是唯一的，要求我们在判定的时候要做到全，比如有很多划线句子同时用到了比喻和拟人的手法，判定的时候不要丢失，遗落。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A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Analysis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（分析），判定手法之后需要我们从文本和效果两个方面进行分析，文本，就是答案不离开文本，任何根据经验的揣测我们都认为是耍流氓。另外根据手法，同学们不能忘记效果套辞，比如举例子的说明方法，你要说具体有力地说明了什么，比喻的修辞手法，要明确生动形象。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T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，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Theme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（主旨），主旨是个比较宽泛的词语，但是涵盖了说明文说明对象的特点，议论文的论点，诗歌的思想感情，散文的主旨，小说的主题思想等等，所有的手法都是手段，表达出文章的主旨才是目的，没有看到这一点的同学往往是学习习惯不好。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DAT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是答案的流程，要求同学们在解题的时候形成良好的答题习惯和思维习惯。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820384" y="457200"/>
            <a:ext cx="23182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dirty="0" smtClean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DAT</a:t>
            </a:r>
            <a:r>
              <a:rPr kumimoji="1" lang="zh-CN" altLang="en-US" sz="4000" dirty="0" smtClean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法则</a:t>
            </a:r>
            <a:endParaRPr kumimoji="1" lang="zh-CN" altLang="en-US" sz="4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80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1684505" y="675735"/>
            <a:ext cx="850217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 </a:t>
            </a:r>
            <a:r>
              <a:rPr lang="zh-CN" altLang="en-US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 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（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3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）夹“障子”大都就地取材。高粱收割后，选出粗壮、笔挺的高粱秆，晒干，搡去叶子，再用柔软的柳条缀上“腰”，秫秆们就连成一片篱笆了。沿院落四周刨一溜半尺深的沟，将秫秆下坑埋好、踩实，篱笆就算是夹成了。篱笆虽比不上土墙、砖墙结实，但也有它的好处：透光、通风。有了阳光，小院便有了生气，有了清风，小院便添了人气。早晨，刚出窝的芦花鸡们任凭主人呵斥追撵，就是不肯离院，一个个悠闲地在篱笆边踱着方步。中午，火辣辣的太阳早把大门外疯长的青麻绿草晒卷了叶，而篱笆上的倭瓜花、芸豆花和葫芦花，却在阴影里开得正盛，吸引着一批又一批蜂蝶纷至沓来——它们把灼热的日子剪成一行行五彩斑斓的诗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!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大人孩子将饭桌摆在倭瓜架下，沐浴着障间吹进的一丝丝凉风，嘴里再嚼些黄瓜蘸鸡蛋酱，耳畔再听着脍炙人口的评书，那真叫一个“爽”，真叫一个“静”，有声胜无声，心静胜境静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!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农家人醉心的就是这种安谧祥和的田园情境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!</a:t>
            </a:r>
            <a:r>
              <a:rPr lang="zh-CN" altLang="zh-CN" u="sng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晚上，四面蛙声鼎沸，习习微风中飘来了障边花草的幽香，如一曲莫扎特的小夜曲，又像情人在柳丝下喁喁絮语，轻轻的、柔柔的、甜甜的，醉了篱笆边静坐吸烟的汉子……</a:t>
            </a:r>
            <a:endParaRPr lang="zh-CN" altLang="zh-CN" dirty="0">
              <a:solidFill>
                <a:srgbClr val="FFFFFF"/>
              </a:solidFill>
              <a:latin typeface="Kaiti SC" charset="-122"/>
              <a:ea typeface="Kaiti SC" charset="-122"/>
              <a:cs typeface="Kaiti SC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84505" y="4537924"/>
            <a:ext cx="8502177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zh-CN" altLang="zh-CN" dirty="0"/>
              <a:t>（</a:t>
            </a:r>
            <a:r>
              <a:rPr lang="en-US" altLang="zh-CN" dirty="0"/>
              <a:t>1</a:t>
            </a:r>
            <a:r>
              <a:rPr lang="zh-CN" altLang="zh-CN" dirty="0"/>
              <a:t>） 从修辞的角度</a:t>
            </a:r>
            <a:r>
              <a:rPr lang="zh-CN" altLang="zh-CN" dirty="0" smtClean="0"/>
              <a:t>赏析</a:t>
            </a:r>
            <a:r>
              <a:rPr lang="zh-CN" altLang="en-US" dirty="0" smtClean="0"/>
              <a:t>划线</a:t>
            </a:r>
            <a:r>
              <a:rPr lang="zh-CN" altLang="zh-CN" dirty="0" smtClean="0"/>
              <a:t>的</a:t>
            </a:r>
            <a:r>
              <a:rPr lang="zh-CN" altLang="zh-CN" dirty="0"/>
              <a:t>句子。</a:t>
            </a:r>
          </a:p>
        </p:txBody>
      </p:sp>
      <p:sp>
        <p:nvSpPr>
          <p:cNvPr id="16" name="矩形 15"/>
          <p:cNvSpPr/>
          <p:nvPr/>
        </p:nvSpPr>
        <p:spPr bwMode="auto">
          <a:xfrm>
            <a:off x="1684505" y="5076127"/>
            <a:ext cx="2880000" cy="1477073"/>
          </a:xfrm>
          <a:prstGeom prst="rect">
            <a:avLst/>
          </a:prstGeom>
          <a:solidFill>
            <a:srgbClr val="00A3E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algn="ctr" defTabSz="121917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5333" dirty="0">
              <a:solidFill>
                <a:srgbClr val="000000"/>
              </a:solidFill>
              <a:latin typeface="Arial" charset="0"/>
              <a:ea typeface="宋体" charset="0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4569643" y="5076127"/>
            <a:ext cx="2880000" cy="1477073"/>
          </a:xfrm>
          <a:prstGeom prst="rect">
            <a:avLst/>
          </a:prstGeom>
          <a:solidFill>
            <a:srgbClr val="FF93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algn="ctr" defTabSz="121917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5333" dirty="0">
              <a:solidFill>
                <a:srgbClr val="000000"/>
              </a:solidFill>
              <a:latin typeface="Arial" charset="0"/>
              <a:ea typeface="宋体" charset="0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7454781" y="5076127"/>
            <a:ext cx="2731901" cy="1477073"/>
          </a:xfrm>
          <a:prstGeom prst="rect">
            <a:avLst/>
          </a:prstGeom>
          <a:solidFill>
            <a:srgbClr val="0057A6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920" tIns="60960" rIns="121920" bIns="60960" numCol="1" rtlCol="0" anchor="ctr" anchorCtr="0" compatLnSpc="1">
            <a:prstTxWarp prst="textNoShape">
              <a:avLst/>
            </a:prstTxWarp>
          </a:bodyPr>
          <a:lstStyle/>
          <a:p>
            <a:pPr algn="ctr" defTabSz="1219170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sz="5333" dirty="0">
              <a:solidFill>
                <a:srgbClr val="000000"/>
              </a:solidFill>
              <a:latin typeface="Arial" charset="0"/>
              <a:ea typeface="宋体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675451" y="5168429"/>
            <a:ext cx="80983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867" dirty="0">
                <a:solidFill>
                  <a:schemeClr val="bg1"/>
                </a:solidFill>
              </a:rPr>
              <a:t>判定</a:t>
            </a:r>
            <a:r>
              <a:rPr kumimoji="1" lang="en-US" altLang="zh-CN" sz="1867" dirty="0">
                <a:solidFill>
                  <a:schemeClr val="bg1"/>
                </a:solidFill>
              </a:rPr>
              <a:t>D</a:t>
            </a:r>
            <a:endParaRPr kumimoji="1" lang="zh-CN" altLang="en-US" sz="1867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568712" y="5163817"/>
            <a:ext cx="800219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867" dirty="0">
                <a:solidFill>
                  <a:schemeClr val="bg1"/>
                </a:solidFill>
              </a:rPr>
              <a:t>分析</a:t>
            </a:r>
            <a:r>
              <a:rPr kumimoji="1" lang="en-US" altLang="zh-CN" sz="1867" dirty="0">
                <a:solidFill>
                  <a:schemeClr val="bg1"/>
                </a:solidFill>
              </a:rPr>
              <a:t>A</a:t>
            </a:r>
            <a:endParaRPr kumimoji="1" lang="zh-CN" altLang="en-US" sz="1867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461537" y="5163816"/>
            <a:ext cx="77938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867" dirty="0">
                <a:solidFill>
                  <a:schemeClr val="bg1"/>
                </a:solidFill>
              </a:rPr>
              <a:t>主旨</a:t>
            </a:r>
            <a:r>
              <a:rPr kumimoji="1" lang="en-US" altLang="zh-CN" sz="1867" dirty="0">
                <a:solidFill>
                  <a:schemeClr val="bg1"/>
                </a:solidFill>
              </a:rPr>
              <a:t>T</a:t>
            </a:r>
            <a:endParaRPr kumimoji="1" lang="zh-CN" altLang="en-US" sz="1867" dirty="0">
              <a:solidFill>
                <a:schemeClr val="bg1"/>
              </a:solidFill>
            </a:endParaRPr>
          </a:p>
        </p:txBody>
      </p:sp>
      <p:cxnSp>
        <p:nvCxnSpPr>
          <p:cNvPr id="22" name="直线连接符 21"/>
          <p:cNvCxnSpPr/>
          <p:nvPr/>
        </p:nvCxnSpPr>
        <p:spPr bwMode="auto">
          <a:xfrm flipV="1">
            <a:off x="1684505" y="5575300"/>
            <a:ext cx="8502177" cy="0"/>
          </a:xfrm>
          <a:prstGeom prst="line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4" name="矩形 23"/>
          <p:cNvSpPr/>
          <p:nvPr/>
        </p:nvSpPr>
        <p:spPr>
          <a:xfrm>
            <a:off x="2455091" y="5744172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100">
                <a:solidFill>
                  <a:srgbClr val="FFFFFF"/>
                </a:solidFill>
                <a:latin typeface="Times New Roman" charset="0"/>
                <a:ea typeface="华文仿宋" charset="-122"/>
              </a:rPr>
              <a:t>比喻、拟人</a:t>
            </a: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4532315" y="5675096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kern="100" dirty="0">
                <a:solidFill>
                  <a:srgbClr val="FFFFFF"/>
                </a:solidFill>
                <a:latin typeface="Times New Roman" charset="0"/>
                <a:ea typeface="华文仿宋" charset="-122"/>
              </a:rPr>
              <a:t>形象生动地勾勒了夏夜</a:t>
            </a:r>
            <a:r>
              <a:rPr lang="zh-CN" altLang="zh-CN" kern="100" dirty="0" smtClean="0">
                <a:solidFill>
                  <a:srgbClr val="FFFFFF"/>
                </a:solidFill>
                <a:latin typeface="Times New Roman" charset="0"/>
                <a:ea typeface="华文仿宋" charset="-122"/>
              </a:rPr>
              <a:t>篱笆</a:t>
            </a:r>
            <a:endParaRPr lang="en-US" altLang="zh-CN" kern="100" dirty="0" smtClean="0">
              <a:solidFill>
                <a:srgbClr val="FFFFFF"/>
              </a:solidFill>
              <a:latin typeface="Times New Roman" charset="0"/>
              <a:ea typeface="华文仿宋" charset="-122"/>
            </a:endParaRPr>
          </a:p>
          <a:p>
            <a:r>
              <a:rPr lang="zh-CN" altLang="zh-CN" kern="100" dirty="0" smtClean="0">
                <a:solidFill>
                  <a:srgbClr val="FFFFFF"/>
                </a:solidFill>
                <a:latin typeface="Times New Roman" charset="0"/>
                <a:ea typeface="华文仿宋" charset="-122"/>
              </a:rPr>
              <a:t>边安谧</a:t>
            </a:r>
            <a:r>
              <a:rPr lang="zh-CN" altLang="zh-CN" kern="100" dirty="0">
                <a:solidFill>
                  <a:srgbClr val="FFFFFF"/>
                </a:solidFill>
                <a:latin typeface="Times New Roman" charset="0"/>
                <a:ea typeface="华文仿宋" charset="-122"/>
              </a:rPr>
              <a:t>、祥和、温情的画面</a:t>
            </a:r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7412315" y="5660592"/>
            <a:ext cx="269496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00025" algn="just">
              <a:spcAft>
                <a:spcPts val="0"/>
              </a:spcAft>
            </a:pPr>
            <a:r>
              <a:rPr lang="zh-CN" altLang="zh-CN" kern="100" dirty="0">
                <a:solidFill>
                  <a:srgbClr val="FFFFFF"/>
                </a:solidFill>
                <a:latin typeface="Times New Roman" charset="0"/>
                <a:ea typeface="华文仿宋" charset="-122"/>
              </a:rPr>
              <a:t>表达了作者对乡村</a:t>
            </a:r>
            <a:r>
              <a:rPr lang="zh-CN" altLang="zh-CN" kern="100" dirty="0" smtClean="0">
                <a:solidFill>
                  <a:srgbClr val="FFFFFF"/>
                </a:solidFill>
                <a:latin typeface="Times New Roman" charset="0"/>
                <a:ea typeface="华文仿宋" charset="-122"/>
              </a:rPr>
              <a:t>生活</a:t>
            </a:r>
            <a:endParaRPr lang="en-US" altLang="zh-CN" kern="100" dirty="0" smtClean="0">
              <a:solidFill>
                <a:srgbClr val="FFFFFF"/>
              </a:solidFill>
              <a:latin typeface="Times New Roman" charset="0"/>
              <a:ea typeface="华文仿宋" charset="-122"/>
            </a:endParaRPr>
          </a:p>
          <a:p>
            <a:pPr indent="200025" algn="just">
              <a:spcAft>
                <a:spcPts val="0"/>
              </a:spcAft>
            </a:pPr>
            <a:r>
              <a:rPr lang="zh-CN" altLang="zh-CN" kern="100" dirty="0" smtClean="0">
                <a:solidFill>
                  <a:srgbClr val="FFFFFF"/>
                </a:solidFill>
                <a:latin typeface="Times New Roman" charset="0"/>
                <a:ea typeface="华文仿宋" charset="-122"/>
              </a:rPr>
              <a:t>的</a:t>
            </a:r>
            <a:r>
              <a:rPr lang="zh-CN" altLang="zh-CN" kern="100" dirty="0">
                <a:solidFill>
                  <a:srgbClr val="FFFFFF"/>
                </a:solidFill>
                <a:latin typeface="Times New Roman" charset="0"/>
                <a:ea typeface="华文仿宋" charset="-122"/>
              </a:rPr>
              <a:t>喜爱和向往之情。</a:t>
            </a:r>
            <a:endParaRPr lang="zh-CN" altLang="zh-CN" kern="100" dirty="0">
              <a:solidFill>
                <a:srgbClr val="FFFFFF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541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/>
      <p:bldP spid="20" grpId="0"/>
      <p:bldP spid="21" grpId="0"/>
      <p:bldP spid="24" grpId="0"/>
      <p:bldP spid="25" grpId="0"/>
      <p:bldP spid="2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262431" y="2929307"/>
            <a:ext cx="13316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zh-CN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DAT</a:t>
            </a: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法则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05631" y="2439337"/>
            <a:ext cx="2106370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zh-CN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D</a:t>
            </a: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：准、全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05630" y="2925427"/>
            <a:ext cx="2106370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zh-CN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A</a:t>
            </a: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：效果、文本</a:t>
            </a:r>
            <a:endParaRPr lang="en-US" altLang="zh-CN" kern="100" dirty="0" smtClean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05630" y="3411517"/>
            <a:ext cx="2106370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zh-CN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T</a:t>
            </a: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：文章主旨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020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262431" y="2929307"/>
            <a:ext cx="13316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en-US" altLang="zh-CN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DAT</a:t>
            </a: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法则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05631" y="24393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修辞手法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05630" y="292542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表达方式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05630" y="341151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表现手法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249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562100" y="2739241"/>
            <a:ext cx="88646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相似位置规律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比在甲骨文里是两个人并列的意思，在修辞里有比喻，比拟，排比，在说明方法里有作比较，论证手法里有对比论证，在文章基本结构里有正反对照结构。信息筛选的时候，我们同样要有这样的思维。很多信息在文本中是以并列对称的方式存在，我们去整合筛选信息的时候，可以通过相似的位置去寻找有价值的信息，往往会有意外的惊喜。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 </a:t>
            </a:r>
            <a:endParaRPr lang="zh-CN" altLang="zh-CN" kern="100" dirty="0">
              <a:solidFill>
                <a:schemeClr val="bg1"/>
              </a:solidFill>
              <a:latin typeface="KaiTi" charset="-122"/>
              <a:ea typeface="KaiTi" charset="-122"/>
              <a:cs typeface="KaiTi" charset="-122"/>
            </a:endParaRP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题型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文言文实词的解释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文言文信息的筛选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文言文词类活用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诗歌炼字专题</a:t>
            </a:r>
          </a:p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现代文基本结构信息</a:t>
            </a:r>
            <a:endParaRPr lang="zh-CN" altLang="zh-CN" kern="100" dirty="0">
              <a:solidFill>
                <a:schemeClr val="bg1"/>
              </a:solidFill>
              <a:effectLst/>
              <a:latin typeface="KaiTi" charset="-122"/>
              <a:ea typeface="KaiTi" charset="-122"/>
              <a:cs typeface="KaiTi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619664" y="1066800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相似位置规律</a:t>
            </a:r>
            <a:endParaRPr kumimoji="1" lang="zh-CN" altLang="en-US" sz="4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9571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28805" y="764635"/>
            <a:ext cx="850217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    </a:t>
            </a:r>
            <a:r>
              <a:rPr lang="zh-CN" altLang="zh-CN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（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4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）在无锡梅园观赏过梅花，走进梅花，你会感到诗意像湖水一样漫上心头。润如凝脂的红梅，洁如瑞雪的白眉，碧光盈盈的绿梅，明艳灿灿的黄梅，构成了一个缤纷多彩的梅的世界。小小的花朵似乎不受半点尘埃的侵染，宛若悄然飘落凡尘的仙子，真正是冰肌玉骨。你若拿俗常的桃花、杏花和她们对照，越发显得梅花的脱俗。置身花下，你会被随之而来的清幽的芳馨环绕，使你立刻想到“暗香浮动”。梅花的香气不像梨花、水仙花那样肥硕袭人，她若有若无，清逸幽雅，它是那么婉约和内敛。观赏梅的枝干，姿态极美，有的疏影横斜，有的奇崛突兀，有的苍劲朴拙，有的狂放洒脱。怪不得古人说“梅以形势为第一”。</a:t>
            </a:r>
          </a:p>
        </p:txBody>
      </p:sp>
      <p:sp>
        <p:nvSpPr>
          <p:cNvPr id="6" name="矩形 5"/>
          <p:cNvSpPr/>
          <p:nvPr/>
        </p:nvSpPr>
        <p:spPr>
          <a:xfrm>
            <a:off x="528805" y="3358801"/>
            <a:ext cx="9212095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zh-CN" altLang="zh-CN" dirty="0" smtClean="0"/>
              <a:t>作者</a:t>
            </a:r>
            <a:r>
              <a:rPr lang="zh-CN" altLang="zh-CN" dirty="0"/>
              <a:t>在梅园赏梅时感到了诗意，梅花的哪些特点富有诗意？请结合第（</a:t>
            </a:r>
            <a:r>
              <a:rPr lang="en-US" altLang="zh-CN" dirty="0"/>
              <a:t>4</a:t>
            </a:r>
            <a:r>
              <a:rPr lang="zh-CN" altLang="zh-CN" dirty="0"/>
              <a:t>）段概括。</a:t>
            </a:r>
            <a:r>
              <a:rPr lang="zh-CN" altLang="zh-CN" dirty="0" smtClean="0"/>
              <a:t>（</a:t>
            </a:r>
            <a:r>
              <a:rPr lang="en-US" altLang="zh-CN" dirty="0" smtClean="0"/>
              <a:t>4</a:t>
            </a:r>
            <a:r>
              <a:rPr lang="zh-CN" altLang="zh-CN" dirty="0" smtClean="0"/>
              <a:t>分）</a:t>
            </a:r>
            <a:endParaRPr lang="zh-CN" altLang="zh-CN" dirty="0"/>
          </a:p>
        </p:txBody>
      </p:sp>
      <p:sp>
        <p:nvSpPr>
          <p:cNvPr id="4" name="矩形 3"/>
          <p:cNvSpPr/>
          <p:nvPr/>
        </p:nvSpPr>
        <p:spPr>
          <a:xfrm>
            <a:off x="528805" y="401397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（</a:t>
            </a:r>
            <a:r>
              <a:rPr lang="en-US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1</a:t>
            </a:r>
            <a:r>
              <a:rPr lang="zh-CN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）梅花颜色缤纷多彩</a:t>
            </a:r>
            <a:r>
              <a:rPr lang="zh-CN" altLang="zh-CN" kern="100" dirty="0" smtClean="0">
                <a:solidFill>
                  <a:srgbClr val="FFFFFF"/>
                </a:solidFill>
                <a:ea typeface="华文仿宋" charset="-122"/>
                <a:cs typeface="Times New Roman" charset="0"/>
              </a:rPr>
              <a:t>；</a:t>
            </a:r>
            <a:endParaRPr lang="en-US" altLang="zh-CN" kern="100" dirty="0" smtClean="0">
              <a:solidFill>
                <a:srgbClr val="FFFFFF"/>
              </a:solidFill>
              <a:ea typeface="华文仿宋" charset="-122"/>
              <a:cs typeface="Times New Roman" charset="0"/>
            </a:endParaRPr>
          </a:p>
          <a:p>
            <a:r>
              <a:rPr lang="zh-CN" altLang="zh-CN" kern="100" dirty="0" smtClean="0">
                <a:solidFill>
                  <a:srgbClr val="FFFFFF"/>
                </a:solidFill>
                <a:ea typeface="华文仿宋" charset="-122"/>
                <a:cs typeface="Times New Roman" charset="0"/>
              </a:rPr>
              <a:t>（</a:t>
            </a:r>
            <a:r>
              <a:rPr lang="en-US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2</a:t>
            </a:r>
            <a:r>
              <a:rPr lang="zh-CN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）梅花气质超凡</a:t>
            </a:r>
            <a:r>
              <a:rPr lang="zh-CN" altLang="zh-CN" kern="100" dirty="0" smtClean="0">
                <a:solidFill>
                  <a:srgbClr val="FFFFFF"/>
                </a:solidFill>
                <a:ea typeface="华文仿宋" charset="-122"/>
                <a:cs typeface="Times New Roman" charset="0"/>
              </a:rPr>
              <a:t>脱俗；</a:t>
            </a:r>
            <a:endParaRPr lang="en-US" altLang="zh-CN" kern="100" dirty="0" smtClean="0">
              <a:solidFill>
                <a:srgbClr val="FFFFFF"/>
              </a:solidFill>
              <a:ea typeface="华文仿宋" charset="-122"/>
              <a:cs typeface="Times New Roman" charset="0"/>
            </a:endParaRPr>
          </a:p>
          <a:p>
            <a:r>
              <a:rPr lang="zh-CN" altLang="zh-CN" kern="100" dirty="0" smtClean="0">
                <a:solidFill>
                  <a:srgbClr val="FFFFFF"/>
                </a:solidFill>
                <a:ea typeface="华文仿宋" charset="-122"/>
                <a:cs typeface="Times New Roman" charset="0"/>
              </a:rPr>
              <a:t>（</a:t>
            </a:r>
            <a:r>
              <a:rPr lang="en-US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3</a:t>
            </a:r>
            <a:r>
              <a:rPr lang="zh-CN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）梅花香气清逸幽雅、婉约内敛；</a:t>
            </a:r>
            <a:r>
              <a:rPr lang="en-US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 </a:t>
            </a:r>
            <a:endParaRPr lang="en-US" altLang="zh-CN" kern="100" dirty="0" smtClean="0">
              <a:solidFill>
                <a:srgbClr val="FFFFFF"/>
              </a:solidFill>
              <a:ea typeface="华文仿宋" charset="-122"/>
              <a:cs typeface="Times New Roman" charset="0"/>
            </a:endParaRPr>
          </a:p>
          <a:p>
            <a:r>
              <a:rPr lang="zh-CN" altLang="zh-CN" kern="100" dirty="0" smtClean="0">
                <a:solidFill>
                  <a:srgbClr val="FFFFFF"/>
                </a:solidFill>
                <a:ea typeface="华文仿宋" charset="-122"/>
                <a:cs typeface="Times New Roman" charset="0"/>
              </a:rPr>
              <a:t>（</a:t>
            </a:r>
            <a:r>
              <a:rPr lang="en-US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4</a:t>
            </a:r>
            <a:r>
              <a:rPr lang="zh-CN" altLang="zh-CN" kern="100" dirty="0">
                <a:solidFill>
                  <a:srgbClr val="FFFFFF"/>
                </a:solidFill>
                <a:ea typeface="华文仿宋" charset="-122"/>
                <a:cs typeface="Times New Roman" charset="0"/>
              </a:rPr>
              <a:t>）梅花枝干姿态极美。</a:t>
            </a:r>
            <a:r>
              <a:rPr lang="zh-CN" altLang="zh-CN" dirty="0">
                <a:solidFill>
                  <a:srgbClr val="FFFFFF"/>
                </a:solidFill>
              </a:rPr>
              <a:t> 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810498" y="1371830"/>
            <a:ext cx="967502" cy="2664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884398" y="1371830"/>
            <a:ext cx="967502" cy="2664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512798" y="2197330"/>
            <a:ext cx="967502" cy="2664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312398" y="2463800"/>
            <a:ext cx="967502" cy="2664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875006" y="4151711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smtClean="0">
                <a:solidFill>
                  <a:srgbClr val="FFFFFF"/>
                </a:solidFill>
                <a:latin typeface="Heiti SC Light" charset="-122"/>
                <a:ea typeface="Heiti SC Light" charset="-122"/>
                <a:cs typeface="Heiti SC Light" charset="-122"/>
              </a:rPr>
              <a:t>谓语</a:t>
            </a:r>
            <a:endParaRPr kumimoji="1" lang="zh-CN" altLang="en-US" sz="4000">
              <a:solidFill>
                <a:srgbClr val="FFFFFF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664418" y="4151711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rgbClr val="FFFF00"/>
                </a:solidFill>
                <a:latin typeface="Heiti SC Light" charset="-122"/>
                <a:ea typeface="Heiti SC Light" charset="-122"/>
                <a:cs typeface="Heiti SC Light" charset="-122"/>
              </a:rPr>
              <a:t>主语</a:t>
            </a:r>
            <a:endParaRPr kumimoji="1" lang="zh-CN" altLang="en-US" sz="4000" dirty="0">
              <a:solidFill>
                <a:srgbClr val="FFFF00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53398" y="4018476"/>
            <a:ext cx="967502" cy="1195828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833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7" grpId="0"/>
      <p:bldP spid="13" grpId="0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238113"/>
              </p:ext>
            </p:extLst>
          </p:nvPr>
        </p:nvGraphicFramePr>
        <p:xfrm>
          <a:off x="1801098" y="2239240"/>
          <a:ext cx="1448955" cy="25260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8955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现代文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前三后三原则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主字结构法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关键词法则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首尾句原则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分条陈述法则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DAT</a:t>
                      </a:r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法则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相似位置规律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分值法则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254757"/>
              </p:ext>
            </p:extLst>
          </p:nvPr>
        </p:nvGraphicFramePr>
        <p:xfrm>
          <a:off x="3247742" y="2239240"/>
          <a:ext cx="2194791" cy="224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94791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文言文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语法判定法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语境分析法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文从句顺，字字</a:t>
                      </a:r>
                      <a:r>
                        <a:rPr lang="zh-CN" altLang="en-US" sz="1800" u="none" strike="noStrike" dirty="0" smtClean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落实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部首偏旁法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性格对照分析法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成语实词法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相似位置法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327154"/>
              </p:ext>
            </p:extLst>
          </p:nvPr>
        </p:nvGraphicFramePr>
        <p:xfrm>
          <a:off x="5457543" y="2239240"/>
          <a:ext cx="1704109" cy="42100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04109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作文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>
                    <a:solidFill>
                      <a:srgbClr val="FFFF00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环境声色法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动作慢写法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线索结构法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细节描写法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发散思维模型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思辨思维模型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形象思维模型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逆向思维模型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ctr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关键词审题法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拆字审题法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虚实结合立意法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以小见大立意法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三步比喻法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三步升华主旨法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58015"/>
              </p:ext>
            </p:extLst>
          </p:nvPr>
        </p:nvGraphicFramePr>
        <p:xfrm>
          <a:off x="7161652" y="2239240"/>
          <a:ext cx="1547093" cy="14033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47093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应试技巧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>
                    <a:solidFill>
                      <a:srgbClr val="34B9CD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考点不重法则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矛盾法则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偷换概念原理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类比关系法则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98720"/>
              </p:ext>
            </p:extLst>
          </p:nvPr>
        </p:nvGraphicFramePr>
        <p:xfrm>
          <a:off x="8708745" y="2239240"/>
          <a:ext cx="1690254" cy="19646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0254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审题方法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>
                    <a:solidFill>
                      <a:srgbClr val="34B9CD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答案区间判定法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转化划归思想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分类讨论思想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答案代入法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认知层次判定</a:t>
                      </a:r>
                      <a:endParaRPr lang="zh-CN" altLang="en-US" sz="1800" b="0" i="0" u="none" strike="noStrike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800" u="none" strike="noStrike" dirty="0">
                          <a:effectLst/>
                          <a:latin typeface="Heiti SC Light" charset="-122"/>
                          <a:ea typeface="Heiti SC Light" charset="-122"/>
                          <a:cs typeface="Heiti SC Light" charset="-122"/>
                        </a:rPr>
                        <a:t>分值法则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Heiti SC Light" charset="-122"/>
                        <a:ea typeface="Heiti SC Light" charset="-122"/>
                        <a:cs typeface="Heiti SC Light" charset="-122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3663477" y="970014"/>
            <a:ext cx="5314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乂学语文</a:t>
            </a:r>
            <a:r>
              <a:rPr kumimoji="1" lang="zh-CN" altLang="en-US" sz="400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学习方法体系</a:t>
            </a:r>
            <a:endParaRPr kumimoji="1" lang="zh-CN" altLang="en-US" sz="4000">
              <a:solidFill>
                <a:schemeClr val="bg1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801099" y="2536420"/>
            <a:ext cx="1446644" cy="22288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303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262431" y="2929307"/>
            <a:ext cx="16237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相似位置规律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05631" y="2363137"/>
            <a:ext cx="1681847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关注句法成分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05630" y="2849227"/>
            <a:ext cx="1681847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关注位置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05630" y="3335317"/>
            <a:ext cx="1681847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关注标点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05630" y="3821407"/>
            <a:ext cx="1681847" cy="369332"/>
          </a:xfrm>
          <a:prstGeom prst="rect">
            <a:avLst/>
          </a:prstGeom>
          <a:solidFill>
            <a:srgbClr val="ED7D31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关注分值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3422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262431" y="2929307"/>
            <a:ext cx="15729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相似位置规律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05631" y="24393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概括专题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05630" y="292542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结构专题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05630" y="341151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诗歌炼字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05630" y="389760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材料作文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0990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79500" y="1457186"/>
            <a:ext cx="100838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哪些内容，什么原因，几个方面这是我们经常在题目中看到的字段。如何进行量化，除了对文章结构层次的准确分析之外，题目的分值也是个重要的参考要素。一个关于文章结构、段落层次的题目的分值是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4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分，那么这个题目的信息要点基本就是四个或者两个，而你在答题的时候，是不是非常诚实地答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4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个点或者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2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个点？或者就整合成一个非常散乱、毫无逻辑、只是知识点堆砌的答案？这当然不是很明智的选择，最好的方式，就是你在根据分值确定几个知识点的基础上加上一两个，不要标明一二三四甲乙丙丁，直接用分号就可以了。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比如环境描写常见的采分点：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1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渲染——氛围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2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衬托人物的性格、心情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3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推动情节的发展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4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暗示人物的命运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5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奠定文章的情感基调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6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交代故事的时间地点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820384" y="45720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分值法则</a:t>
            </a:r>
            <a:endParaRPr kumimoji="1" lang="zh-CN" altLang="en-US" sz="4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9142091"/>
              </p:ext>
            </p:extLst>
          </p:nvPr>
        </p:nvGraphicFramePr>
        <p:xfrm>
          <a:off x="1216023" y="5150503"/>
          <a:ext cx="9655176" cy="14630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33689"/>
                <a:gridCol w="3672228"/>
                <a:gridCol w="3849259"/>
              </a:tblGrid>
              <a:tr h="22743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 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小说（</a:t>
                      </a:r>
                      <a:r>
                        <a:rPr lang="en-US" sz="1600" kern="100">
                          <a:effectLst/>
                        </a:rPr>
                        <a:t>4</a:t>
                      </a:r>
                      <a:r>
                        <a:rPr lang="zh-CN" sz="1600" kern="100">
                          <a:effectLst/>
                        </a:rPr>
                        <a:t>分）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散文（</a:t>
                      </a:r>
                      <a:r>
                        <a:rPr lang="en-US" sz="1600" kern="100">
                          <a:effectLst/>
                        </a:rPr>
                        <a:t>4</a:t>
                      </a:r>
                      <a:r>
                        <a:rPr lang="zh-CN" sz="1600" kern="100">
                          <a:effectLst/>
                        </a:rPr>
                        <a:t>分）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45486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确定采分点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1</a:t>
                      </a:r>
                      <a:r>
                        <a:rPr lang="zh-CN" sz="1600" kern="100">
                          <a:effectLst/>
                        </a:rPr>
                        <a:t>渲染——氛围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2</a:t>
                      </a:r>
                      <a:r>
                        <a:rPr lang="zh-CN" sz="1600" kern="100">
                          <a:effectLst/>
                        </a:rPr>
                        <a:t>衬托人物的性格、心情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1</a:t>
                      </a:r>
                      <a:r>
                        <a:rPr lang="zh-CN" sz="1600" kern="100">
                          <a:effectLst/>
                        </a:rPr>
                        <a:t>渲染——氛围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2</a:t>
                      </a:r>
                      <a:r>
                        <a:rPr lang="zh-CN" sz="1600" kern="100">
                          <a:effectLst/>
                        </a:rPr>
                        <a:t>衬托人物的性格、心情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454865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可能采分点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3</a:t>
                      </a:r>
                      <a:r>
                        <a:rPr lang="zh-CN" sz="1600" kern="100">
                          <a:effectLst/>
                        </a:rPr>
                        <a:t>推动情节的发展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4</a:t>
                      </a:r>
                      <a:r>
                        <a:rPr lang="zh-CN" sz="1600" kern="100">
                          <a:effectLst/>
                        </a:rPr>
                        <a:t>暗示人物的命运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5</a:t>
                      </a:r>
                      <a:r>
                        <a:rPr lang="zh-CN" sz="1600" kern="100">
                          <a:effectLst/>
                        </a:rPr>
                        <a:t>奠定文章的情感基调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6</a:t>
                      </a:r>
                      <a:r>
                        <a:rPr lang="zh-CN" sz="1600" kern="100">
                          <a:effectLst/>
                        </a:rPr>
                        <a:t>交代故事的时间地点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  <a:tr h="22743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机动采分点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5</a:t>
                      </a:r>
                      <a:r>
                        <a:rPr lang="zh-CN" sz="1600" kern="100">
                          <a:effectLst/>
                        </a:rPr>
                        <a:t>奠定文章的情感基调</a:t>
                      </a:r>
                      <a:endParaRPr lang="zh-CN" sz="1600" kern="10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3</a:t>
                      </a:r>
                      <a:r>
                        <a:rPr lang="zh-CN" sz="1600" kern="100" dirty="0">
                          <a:effectLst/>
                        </a:rPr>
                        <a:t>推动情节的发展</a:t>
                      </a:r>
                      <a:endParaRPr lang="zh-CN" sz="1600" kern="100" dirty="0">
                        <a:effectLst/>
                        <a:latin typeface="DengXian" charset="-122"/>
                        <a:ea typeface="DengXian" charset="-122"/>
                        <a:cs typeface="Times New Roman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532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28805" y="1171035"/>
            <a:ext cx="850217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  </a:t>
            </a:r>
            <a:r>
              <a:rPr lang="zh-CN" altLang="en-US" dirty="0" smtClean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 </a:t>
            </a:r>
            <a:r>
              <a:rPr lang="zh-CN" altLang="zh-CN" dirty="0" smtClean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③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为了感谢他的热情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我们便将随身带的零食给了他一点。巴瓦也不拒绝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接了只是拿在手里不拆开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说得带回家给他的母亲吃。</a:t>
            </a:r>
            <a:r>
              <a:rPr lang="zh-CN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巴瓦说</a:t>
            </a:r>
            <a:r>
              <a:rPr lang="en-US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他的父亲采药坠落而死</a:t>
            </a:r>
            <a:r>
              <a:rPr lang="en-US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留下他和母亲相依为命。母亲体弱多病</a:t>
            </a:r>
            <a:r>
              <a:rPr lang="en-US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;</a:t>
            </a:r>
            <a:r>
              <a:rPr lang="zh-CN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做不了什么重活</a:t>
            </a:r>
            <a:r>
              <a:rPr lang="en-US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u="sng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都是靠编织篓筐出售来养活这个家。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他小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不能为家里分担什么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能把这好吃的带回家给母亲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母亲一定会很高兴。</a:t>
            </a:r>
          </a:p>
          <a:p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   </a:t>
            </a:r>
            <a:r>
              <a:rPr lang="zh-CN" altLang="zh-CN" dirty="0" smtClean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④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我们为巴瓦的懂事而感叹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又往他手里塞了点东西。当得知巴瓦就在白马小学读书的时候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我们突然很奇怪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: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白马小学和月牙湾都位于山脚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两地之间因为旅游开发的缘故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早就铺设了水泥路。可巴瓦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怎么翻山而回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?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面对疑问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巴瓦告诉我们</a:t>
            </a:r>
            <a:r>
              <a:rPr lang="en-US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,</a:t>
            </a:r>
            <a:r>
              <a:rPr lang="zh-CN" altLang="zh-CN" dirty="0">
                <a:solidFill>
                  <a:schemeClr val="bg1"/>
                </a:solidFill>
                <a:latin typeface="Kaiti SC" charset="-122"/>
                <a:ea typeface="Kaiti SC" charset="-122"/>
                <a:cs typeface="Kaiti SC" charset="-122"/>
              </a:rPr>
              <a:t>其实他从上个月开始每天放学都是翻山回家。</a:t>
            </a:r>
          </a:p>
        </p:txBody>
      </p:sp>
      <p:sp>
        <p:nvSpPr>
          <p:cNvPr id="6" name="矩形 5"/>
          <p:cNvSpPr/>
          <p:nvPr/>
        </p:nvSpPr>
        <p:spPr>
          <a:xfrm>
            <a:off x="528805" y="3851005"/>
            <a:ext cx="8502177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altLang="zh-CN" dirty="0"/>
              <a:t>21.</a:t>
            </a:r>
            <a:r>
              <a:rPr lang="zh-CN" altLang="zh-CN" dirty="0"/>
              <a:t>第③段画线句在文中的作用</a:t>
            </a:r>
            <a:r>
              <a:rPr lang="zh-CN" altLang="zh-CN" dirty="0" smtClean="0"/>
              <a:t>是</a:t>
            </a:r>
            <a:r>
              <a:rPr lang="zh-CN" altLang="en-US" dirty="0" smtClean="0">
                <a:sym typeface="Wingdings"/>
              </a:rPr>
              <a:t>（</a:t>
            </a:r>
            <a:r>
              <a:rPr lang="en-US" altLang="zh-CN" dirty="0" smtClean="0">
                <a:sym typeface="Wingdings"/>
              </a:rPr>
              <a:t>4</a:t>
            </a:r>
            <a:r>
              <a:rPr lang="zh-CN" altLang="en-US" dirty="0" smtClean="0">
                <a:sym typeface="Wingdings"/>
              </a:rPr>
              <a:t>分）</a:t>
            </a:r>
            <a:r>
              <a:rPr lang="zh-CN" altLang="zh-CN" dirty="0" smtClean="0"/>
              <a:t> </a:t>
            </a:r>
            <a:endParaRPr lang="zh-CN" altLang="en-US" dirty="0">
              <a:latin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28804" y="4346899"/>
            <a:ext cx="5465596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插叙，补充交代了巴瓦父死母病，贫寒的家庭背景；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28803" y="5338685"/>
            <a:ext cx="546559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为他下文不走公路走山路做铺垫；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28802" y="5834579"/>
            <a:ext cx="5465598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表现了巴瓦</a:t>
            </a: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懂事、善良。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28804" y="4842792"/>
            <a:ext cx="5465596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解释他把零食带回家给妈妈吃的原因；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99918" y="4346898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</a:rPr>
              <a:t>分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399918" y="4842792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</a:rPr>
              <a:t>分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399918" y="5338686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</a:rPr>
              <a:t>分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399918" y="5834579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</a:rPr>
              <a:t>分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椭圆 2"/>
          <p:cNvSpPr/>
          <p:nvPr/>
        </p:nvSpPr>
        <p:spPr>
          <a:xfrm>
            <a:off x="4025900" y="3785695"/>
            <a:ext cx="520700" cy="495893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2316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800" decel="100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  <p:bldP spid="13" grpId="0" animBg="1"/>
      <p:bldP spid="8" grpId="0" animBg="1"/>
      <p:bldP spid="2" grpId="0"/>
      <p:bldP spid="9" grpId="0"/>
      <p:bldP spid="10" grpId="0"/>
      <p:bldP spid="12" grpId="0"/>
      <p:bldP spid="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262431" y="2929307"/>
            <a:ext cx="1331669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分值法则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05631" y="24393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大分值题目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005630" y="292542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偶数分值题目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005630" y="341151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结构专题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05630" y="389760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层次专题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226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30480" y="-5080"/>
            <a:ext cx="12237720" cy="6873240"/>
          </a:xfrm>
          <a:prstGeom prst="rect">
            <a:avLst/>
          </a:prstGeom>
          <a:solidFill>
            <a:srgbClr val="282B5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 31"/>
          <p:cNvGrpSpPr/>
          <p:nvPr/>
        </p:nvGrpSpPr>
        <p:grpSpPr>
          <a:xfrm>
            <a:off x="3683000" y="1306688"/>
            <a:ext cx="4368800" cy="4366544"/>
            <a:chOff x="3911600" y="1245728"/>
            <a:chExt cx="4368800" cy="4366544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11600" y="1245728"/>
              <a:ext cx="4368800" cy="4366544"/>
            </a:xfrm>
            <a:prstGeom prst="rect">
              <a:avLst/>
            </a:prstGeom>
            <a:effectLst/>
          </p:spPr>
        </p:pic>
        <p:sp>
          <p:nvSpPr>
            <p:cNvPr id="16" name="文本框 15"/>
            <p:cNvSpPr txBox="1"/>
            <p:nvPr/>
          </p:nvSpPr>
          <p:spPr>
            <a:xfrm>
              <a:off x="5248275" y="3537670"/>
              <a:ext cx="1858010" cy="7435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4000" b="1" dirty="0" smtClean="0">
                  <a:solidFill>
                    <a:schemeClr val="accent1"/>
                  </a:solidFill>
                  <a:latin typeface="微软雅黑" charset="0"/>
                  <a:ea typeface="微软雅黑" charset="0"/>
                  <a:cs typeface="Roboto" charset="0"/>
                </a:rPr>
                <a:t>再见！ </a:t>
              </a:r>
            </a:p>
          </p:txBody>
        </p:sp>
        <p:grpSp>
          <p:nvGrpSpPr>
            <p:cNvPr id="17" name="组 29"/>
            <p:cNvGrpSpPr/>
            <p:nvPr/>
          </p:nvGrpSpPr>
          <p:grpSpPr>
            <a:xfrm>
              <a:off x="4452730" y="2777733"/>
              <a:ext cx="3246783" cy="565154"/>
              <a:chOff x="4452730" y="2503189"/>
              <a:chExt cx="3246783" cy="565154"/>
            </a:xfrm>
          </p:grpSpPr>
          <p:cxnSp>
            <p:nvCxnSpPr>
              <p:cNvPr id="18" name="直线连接符 12"/>
              <p:cNvCxnSpPr/>
              <p:nvPr/>
            </p:nvCxnSpPr>
            <p:spPr>
              <a:xfrm flipH="1">
                <a:off x="6452132" y="2785766"/>
                <a:ext cx="1247381" cy="0"/>
              </a:xfrm>
              <a:prstGeom prst="line">
                <a:avLst/>
              </a:prstGeom>
              <a:ln>
                <a:solidFill>
                  <a:srgbClr val="A3A5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9" name="图片 1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21848" y="2503189"/>
                <a:ext cx="565154" cy="565154"/>
              </a:xfrm>
              <a:prstGeom prst="rect">
                <a:avLst/>
              </a:prstGeom>
            </p:spPr>
          </p:pic>
          <p:cxnSp>
            <p:nvCxnSpPr>
              <p:cNvPr id="20" name="直线连接符 23"/>
              <p:cNvCxnSpPr/>
              <p:nvPr/>
            </p:nvCxnSpPr>
            <p:spPr>
              <a:xfrm flipH="1">
                <a:off x="4452730" y="2785766"/>
                <a:ext cx="1303988" cy="0"/>
              </a:xfrm>
              <a:prstGeom prst="line">
                <a:avLst/>
              </a:prstGeom>
              <a:ln>
                <a:solidFill>
                  <a:srgbClr val="A3A5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52500" y="2852341"/>
            <a:ext cx="10083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我们在一个地方内急的时候，去找厕所，没有人愿意打车去三公里之外的豪华五星级酒店。只找近的不找好的，是我们内心最真实而迫切的需求。在我们现代文筛选信息的时候，就近法则也是一个不错的选择。比如，让我们解释一个词语的含义，一句话的含义和作用，都要这种就近筛选的法则。而我们同学往往过分地相信自己的感觉、夸大了人的主观能动性，甚至拿自己刚好“相似”的人生经验去比对。当你看到答案之后，想去踹桌子。这么简单的信息竟然没有看到。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为什么没有看到，是因为我们的阅读方法有问题。其实这部分信息大多都隐藏在划线词句的上下文，如果再具体一点的话，我们称之为前三后三原则，即很多关键信息都比较“明显”地隐藏在划线词句的前三行和后三行。 </a:t>
            </a:r>
            <a:endParaRPr lang="zh-CN" altLang="en-US" dirty="0">
              <a:solidFill>
                <a:schemeClr val="bg1"/>
              </a:solidFill>
              <a:latin typeface="KaiTi" charset="-122"/>
              <a:ea typeface="KaiTi" charset="-122"/>
              <a:cs typeface="KaiTi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63184" y="1638300"/>
            <a:ext cx="32624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smtClean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前三后三原则</a:t>
            </a:r>
            <a:endParaRPr kumimoji="1" lang="zh-CN" altLang="en-US" sz="400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5203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91491" y="1249556"/>
            <a:ext cx="98921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304800" algn="just">
              <a:spcAft>
                <a:spcPts val="0"/>
              </a:spcAft>
            </a:pPr>
            <a:r>
              <a:rPr lang="zh-CN" altLang="zh-CN" kern="100" dirty="0">
                <a:solidFill>
                  <a:schemeClr val="bg1"/>
                </a:solidFill>
                <a:latin typeface="DengXian" charset="-122"/>
                <a:ea typeface="楷体" charset="-122"/>
                <a:cs typeface="Times New Roman" charset="0"/>
              </a:rPr>
              <a:t>⑿找到房子那夜，我的疲惫不堪的躯体，和暂时松弛下来的灵魂，一块儿拉我入梦。天亮以后，我仿佛听见父母的声音：要不要叫她起来……在等待中，</a:t>
            </a:r>
            <a:r>
              <a:rPr lang="zh-CN" altLang="zh-CN" u="sng" kern="100" dirty="0">
                <a:solidFill>
                  <a:schemeClr val="bg1"/>
                </a:solidFill>
                <a:latin typeface="DengXian" charset="-122"/>
                <a:ea typeface="楷体" charset="-122"/>
                <a:cs typeface="Times New Roman" charset="0"/>
              </a:rPr>
              <a:t>感觉到太阳光从百叶窗筛进地板，缓缓爬上枕被；听见鸟雀此起彼落的鸣唱。</a:t>
            </a:r>
            <a:r>
              <a:rPr lang="zh-CN" altLang="zh-CN" kern="100" dirty="0">
                <a:solidFill>
                  <a:schemeClr val="bg1"/>
                </a:solidFill>
                <a:latin typeface="DengXian" charset="-122"/>
                <a:ea typeface="楷体" charset="-122"/>
                <a:cs typeface="Times New Roman" charset="0"/>
              </a:rPr>
              <a:t>我只是等不到父亲或母亲，走进房里，叫我醒来。那天早上，我一直没有等到，于是自己睁开眼睛来，在床上默默坐了许久，觉得非常孤单。</a:t>
            </a:r>
            <a:r>
              <a:rPr lang="en-US" altLang="zh-CN" kern="100" dirty="0">
                <a:solidFill>
                  <a:schemeClr val="bg1"/>
                </a:solidFill>
                <a:latin typeface="DengXian" charset="-122"/>
                <a:ea typeface="楷体" charset="-122"/>
                <a:cs typeface="Times New Roman" charset="0"/>
              </a:rPr>
              <a:t> </a:t>
            </a:r>
            <a:endParaRPr lang="zh-CN" altLang="zh-CN" sz="2400" kern="100" dirty="0">
              <a:solidFill>
                <a:schemeClr val="bg1"/>
              </a:solidFill>
              <a:effectLst/>
              <a:latin typeface="DengXian" charset="-122"/>
              <a:ea typeface="DengXian" charset="-122"/>
              <a:cs typeface="Times New Roman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91491" y="3022752"/>
            <a:ext cx="4752109" cy="1754326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2</a:t>
            </a:r>
            <a:r>
              <a:rPr lang="zh-CN" altLang="zh-CN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、第</a:t>
            </a:r>
            <a:r>
              <a:rPr lang="en-US" altLang="zh-CN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12</a:t>
            </a:r>
            <a:r>
              <a:rPr lang="zh-CN" altLang="zh-CN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段划曲线句所用的修辞手法是</a:t>
            </a:r>
            <a:r>
              <a:rPr lang="en-US" altLang="zh-CN" u="sng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             </a:t>
            </a:r>
            <a:endParaRPr lang="en-US" altLang="zh-CN" dirty="0" smtClean="0">
              <a:solidFill>
                <a:schemeClr val="bg1"/>
              </a:solidFill>
              <a:latin typeface="Heiti SC Light" charset="-122"/>
              <a:ea typeface="Heiti SC Light" charset="-122"/>
              <a:cs typeface="Heiti SC Light" charset="-122"/>
            </a:endParaRPr>
          </a:p>
          <a:p>
            <a:pPr>
              <a:lnSpc>
                <a:spcPct val="200000"/>
              </a:lnSpc>
            </a:pPr>
            <a:r>
              <a:rPr lang="zh-CN" altLang="zh-CN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形象</a:t>
            </a:r>
            <a:r>
              <a:rPr lang="zh-CN" altLang="zh-CN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地写出了</a:t>
            </a:r>
            <a:r>
              <a:rPr lang="en-US" altLang="zh-CN" u="sng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                                        </a:t>
            </a:r>
            <a:r>
              <a:rPr lang="en-US" altLang="zh-CN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 </a:t>
            </a:r>
            <a:endParaRPr lang="en-US" altLang="zh-CN" dirty="0" smtClean="0">
              <a:solidFill>
                <a:schemeClr val="bg1"/>
              </a:solidFill>
              <a:latin typeface="Heiti SC Light" charset="-122"/>
              <a:ea typeface="Heiti SC Light" charset="-122"/>
              <a:cs typeface="Heiti SC Light" charset="-122"/>
            </a:endParaRPr>
          </a:p>
          <a:p>
            <a:pPr>
              <a:lnSpc>
                <a:spcPct val="200000"/>
              </a:lnSpc>
            </a:pPr>
            <a:r>
              <a:rPr lang="zh-CN" altLang="zh-CN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又</a:t>
            </a:r>
            <a:r>
              <a:rPr lang="zh-CN" altLang="zh-CN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暗示了我此刻</a:t>
            </a:r>
            <a:r>
              <a:rPr lang="en-US" altLang="zh-CN" u="sng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                   </a:t>
            </a:r>
            <a:r>
              <a:rPr lang="zh-CN" altLang="zh-CN" dirty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的心情</a:t>
            </a:r>
            <a:r>
              <a:rPr lang="zh-CN" altLang="zh-CN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。 </a:t>
            </a:r>
            <a:endParaRPr lang="zh-CN" altLang="en-US" dirty="0">
              <a:solidFill>
                <a:schemeClr val="bg1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09854" y="330421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拟人</a:t>
            </a:r>
            <a:endParaRPr kumimoji="1" lang="zh-CN" altLang="en-US" dirty="0">
              <a:solidFill>
                <a:schemeClr val="bg1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09853" y="3814946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我等待被父母叫醒的时间之长</a:t>
            </a:r>
            <a:endParaRPr kumimoji="1" lang="zh-CN" altLang="en-US" dirty="0">
              <a:solidFill>
                <a:schemeClr val="bg1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118875" y="432567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chemeClr val="bg1"/>
                </a:solidFill>
                <a:latin typeface="Heiti SC Light" charset="-122"/>
                <a:ea typeface="Heiti SC Light" charset="-122"/>
                <a:cs typeface="Heiti SC Light" charset="-122"/>
              </a:rPr>
              <a:t>孤单</a:t>
            </a:r>
            <a:endParaRPr kumimoji="1" lang="zh-CN" altLang="en-US" dirty="0">
              <a:solidFill>
                <a:schemeClr val="bg1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698321" y="3792183"/>
            <a:ext cx="1385316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000000"/>
                </a:solidFill>
                <a:latin typeface="Heiti SC Light" charset="-122"/>
                <a:ea typeface="Heiti SC Light" charset="-122"/>
                <a:cs typeface="Heiti SC Light" charset="-122"/>
              </a:rPr>
              <a:t>关键词原则</a:t>
            </a:r>
            <a:endParaRPr kumimoji="1" lang="zh-CN" altLang="en-US" dirty="0">
              <a:solidFill>
                <a:srgbClr val="000000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513977" y="4302910"/>
            <a:ext cx="1569660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000000"/>
                </a:solidFill>
                <a:latin typeface="Heiti SC Light" charset="-122"/>
                <a:ea typeface="Heiti SC Light" charset="-122"/>
                <a:cs typeface="Heiti SC Light" charset="-122"/>
              </a:rPr>
              <a:t>前三后三原则</a:t>
            </a:r>
            <a:endParaRPr kumimoji="1" lang="zh-CN" altLang="en-US" dirty="0">
              <a:solidFill>
                <a:srgbClr val="000000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144001" y="1548129"/>
            <a:ext cx="438603" cy="2806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0280211" y="1548128"/>
            <a:ext cx="438603" cy="2806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3128942" y="1861785"/>
            <a:ext cx="958149" cy="25796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8603675" y="2099576"/>
            <a:ext cx="438603" cy="2806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3128942" y="4252255"/>
            <a:ext cx="6463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0000"/>
                </a:solidFill>
                <a:latin typeface="Heiti SC Light" charset="-122"/>
                <a:ea typeface="Heiti SC Light" charset="-122"/>
                <a:cs typeface="Heiti SC Light" charset="-122"/>
              </a:rPr>
              <a:t>轻松</a:t>
            </a:r>
            <a:endParaRPr kumimoji="1" lang="en-US" altLang="zh-CN" dirty="0" smtClean="0">
              <a:solidFill>
                <a:srgbClr val="FF0000"/>
              </a:solidFill>
              <a:latin typeface="Heiti SC Light" charset="-122"/>
              <a:ea typeface="Heiti SC Light" charset="-122"/>
              <a:cs typeface="Heiti SC Light" charset="-122"/>
            </a:endParaRPr>
          </a:p>
          <a:p>
            <a:r>
              <a:rPr kumimoji="1" lang="zh-CN" altLang="en-US" dirty="0" smtClean="0">
                <a:solidFill>
                  <a:srgbClr val="FF0000"/>
                </a:solidFill>
                <a:latin typeface="Heiti SC Light" charset="-122"/>
                <a:ea typeface="Heiti SC Light" charset="-122"/>
                <a:cs typeface="Heiti SC Light" charset="-122"/>
              </a:rPr>
              <a:t>愉悦</a:t>
            </a:r>
            <a:endParaRPr kumimoji="1" lang="en-US" altLang="zh-CN" dirty="0" smtClean="0">
              <a:solidFill>
                <a:srgbClr val="FF0000"/>
              </a:solidFill>
              <a:latin typeface="Heiti SC Light" charset="-122"/>
              <a:ea typeface="Heiti SC Light" charset="-122"/>
              <a:cs typeface="Heiti SC Light" charset="-122"/>
            </a:endParaRPr>
          </a:p>
          <a:p>
            <a:r>
              <a:rPr kumimoji="1" lang="zh-CN" altLang="en-US" dirty="0" smtClean="0">
                <a:solidFill>
                  <a:srgbClr val="FF0000"/>
                </a:solidFill>
                <a:latin typeface="Heiti SC Light" charset="-122"/>
                <a:ea typeface="Heiti SC Light" charset="-122"/>
                <a:cs typeface="Heiti SC Light" charset="-122"/>
              </a:rPr>
              <a:t>快乐</a:t>
            </a:r>
            <a:endParaRPr kumimoji="1" lang="en-US" altLang="zh-CN" dirty="0" smtClean="0">
              <a:solidFill>
                <a:srgbClr val="FF0000"/>
              </a:solidFill>
              <a:latin typeface="Heiti SC Light" charset="-122"/>
              <a:ea typeface="Heiti SC Light" charset="-122"/>
              <a:cs typeface="Heiti SC Light" charset="-122"/>
            </a:endParaRPr>
          </a:p>
          <a:p>
            <a:r>
              <a:rPr kumimoji="1" lang="zh-CN" altLang="en-US" dirty="0" smtClean="0">
                <a:solidFill>
                  <a:srgbClr val="FF0000"/>
                </a:solidFill>
                <a:latin typeface="Heiti SC Light" charset="-122"/>
                <a:ea typeface="Heiti SC Light" charset="-122"/>
                <a:cs typeface="Heiti SC Light" charset="-122"/>
              </a:rPr>
              <a:t>平淡</a:t>
            </a:r>
            <a:endParaRPr kumimoji="1" lang="zh-CN" altLang="en-US" dirty="0">
              <a:solidFill>
                <a:srgbClr val="FF0000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805776" y="3715249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solidFill>
                  <a:srgbClr val="FF0000"/>
                </a:solidFill>
                <a:latin typeface="Heiti SC Light" charset="-122"/>
                <a:ea typeface="Heiti SC Light" charset="-122"/>
                <a:cs typeface="Heiti SC Light" charset="-122"/>
              </a:rPr>
              <a:t>安静而</a:t>
            </a:r>
            <a:r>
              <a:rPr kumimoji="1" lang="zh-CN" altLang="en-US" smtClean="0">
                <a:solidFill>
                  <a:srgbClr val="FF0000"/>
                </a:solidFill>
                <a:latin typeface="Heiti SC Light" charset="-122"/>
                <a:ea typeface="Heiti SC Light" charset="-122"/>
                <a:cs typeface="Heiti SC Light" charset="-122"/>
              </a:rPr>
              <a:t>美好的清晨</a:t>
            </a:r>
            <a:endParaRPr kumimoji="1" lang="zh-CN" altLang="en-US" dirty="0">
              <a:solidFill>
                <a:srgbClr val="FF0000"/>
              </a:solidFill>
              <a:latin typeface="Heiti SC Light" charset="-122"/>
              <a:ea typeface="Heiti SC Light" charset="-122"/>
              <a:cs typeface="Heiti SC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42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/>
      <p:bldP spid="9" grpId="0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8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262431" y="2929307"/>
            <a:ext cx="1610926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smtClean="0">
                <a:solidFill>
                  <a:schemeClr val="bg1"/>
                </a:solidFill>
                <a:latin typeface="Calibri" charset="0"/>
                <a:cs typeface="黑体" charset="-122"/>
              </a:rPr>
              <a:t>前三后三原则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069131" y="146143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词语的含义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69130" y="194752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句子的含义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69130" y="243361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句子作用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69129" y="291970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说明方法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069128" y="340579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论证方法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69128" y="3891887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修辞手法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69127" y="4377976"/>
            <a:ext cx="168184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表达方式</a:t>
            </a:r>
            <a:endParaRPr lang="zh-CN" altLang="zh-CN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2389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52500" y="1963341"/>
            <a:ext cx="100838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我们可以把一篇文章的结构概括为一个字：主。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首先是一点，这是文章的标题，标题在文中的作用有线索，有统领全文的作用；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其次是上横，这是文章的开头，开头的作用常见的有：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点题；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首尾呼应；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引出下文。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中间是短横，这是文中的过渡，一般的，文章都用一个小段落进行过渡，其作用就是承上启下，但考试的时候往往并不那么简单，承接上文的内容要概括，引出下文的内容要明确。同时看看有没有点题。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下面的一横，就是文章的结尾了，这里的作用比较复杂，常见的有：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总结全文；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首尾呼应；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升华主旨；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点题，这个有点坑。</a:t>
            </a:r>
          </a:p>
          <a:p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主字结构法，要求同学们在分析文章词句段作用的时候，首先要明确其位置，结合文章进行判定，判定之后，就是适用</a:t>
            </a:r>
            <a:r>
              <a:rPr lang="en-US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DAT</a:t>
            </a:r>
            <a:r>
              <a:rPr lang="zh-CN" altLang="zh-CN" dirty="0">
                <a:solidFill>
                  <a:schemeClr val="bg1"/>
                </a:solidFill>
                <a:latin typeface="KaiTi" charset="-122"/>
                <a:ea typeface="KaiTi" charset="-122"/>
                <a:cs typeface="KaiTi" charset="-122"/>
              </a:rPr>
              <a:t>法则的事情了。当然，在结构上的作用，有的题目会有几个点。不要答一个就结束了。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363184" y="749300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主字结构法</a:t>
            </a:r>
            <a:endParaRPr kumimoji="1" lang="zh-CN" altLang="en-US" sz="4000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291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28805" y="764635"/>
            <a:ext cx="850217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 </a:t>
            </a:r>
            <a:r>
              <a:rPr lang="zh-CN" altLang="en-US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 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⒀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1997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年的香港，秋日刚来，天就凉了，不时下着雨。我在购物中心潦草解决了晚餐，提着大包小包上了社区小巴士，往回家的路上驶去。快要抵达时，我听见后座一对父母亲，用广东话低声商量着，我正好听懂了他们的话：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    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⒁要不要叫醒她？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</a:t>
            </a:r>
            <a:endParaRPr lang="zh-CN" altLang="zh-CN" dirty="0">
              <a:solidFill>
                <a:srgbClr val="FFFFFF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   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⒂年轻的父母决定抱着小女儿下车，我走在他们身后，看着那父亲将女儿用外套裹在怀里，那母亲在一旁撑着伞，踩过积水的马路，回家。我忽然明白了，很多年以前，当我还很幼小的时候，也曾这样被抱在怀中，温暖地护持着小小的梦。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    </a:t>
            </a:r>
            <a:endParaRPr lang="en-US" altLang="zh-CN" dirty="0" smtClean="0">
              <a:solidFill>
                <a:srgbClr val="FFFFFF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r>
              <a:rPr lang="zh-CN" altLang="en-US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 </a:t>
            </a:r>
            <a:r>
              <a:rPr lang="zh-CN" altLang="en-US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   </a:t>
            </a:r>
            <a:r>
              <a:rPr lang="zh-CN" altLang="zh-CN" dirty="0" smtClean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⒃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我只是忘记了，并不是不曾拥有。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</a:t>
            </a:r>
            <a:endParaRPr lang="zh-CN" altLang="zh-CN" dirty="0">
              <a:solidFill>
                <a:srgbClr val="FFFFFF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   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⒄因为两只手拿了太多东西，我无法撑伞，雨水淋湿了我的头发和衣裳，但是不再有凄清孤独的感伤，很快地，我会把新家打理好，接来父母亲一起住。然后，在醒和睡的边缘，等待那一声：要不要叫醒她？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</a:t>
            </a:r>
            <a:endParaRPr lang="zh-CN" altLang="zh-CN" dirty="0">
              <a:solidFill>
                <a:srgbClr val="FFFFFF"/>
              </a:solidFill>
              <a:latin typeface="Kaiti SC" charset="-122"/>
              <a:ea typeface="Kaiti SC" charset="-122"/>
              <a:cs typeface="Kaiti SC" charset="-122"/>
            </a:endParaRPr>
          </a:p>
          <a:p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   </a:t>
            </a:r>
            <a:r>
              <a:rPr lang="zh-CN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⒅安心地睡去，愉悦地醒来，真是一种幸福。</a:t>
            </a:r>
            <a:r>
              <a:rPr lang="en-US" altLang="zh-CN" dirty="0">
                <a:solidFill>
                  <a:srgbClr val="FFFFFF"/>
                </a:solidFill>
                <a:latin typeface="Kaiti SC" charset="-122"/>
                <a:ea typeface="Kaiti SC" charset="-122"/>
                <a:cs typeface="Kaiti SC" charset="-122"/>
              </a:rPr>
              <a:t> </a:t>
            </a:r>
            <a:endParaRPr lang="zh-CN" altLang="zh-CN" dirty="0">
              <a:solidFill>
                <a:srgbClr val="FFFFFF"/>
              </a:solidFill>
              <a:latin typeface="Kaiti SC" charset="-122"/>
              <a:ea typeface="Kaiti SC" charset="-122"/>
              <a:cs typeface="Kaiti SC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8805" y="4647247"/>
            <a:ext cx="8869195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zh-CN" altLang="zh-CN" dirty="0"/>
              <a:t>文章</a:t>
            </a:r>
            <a:r>
              <a:rPr lang="en-US" altLang="zh-CN" dirty="0"/>
              <a:t>13</a:t>
            </a:r>
            <a:r>
              <a:rPr lang="zh-CN" altLang="zh-CN" dirty="0"/>
              <a:t>——</a:t>
            </a:r>
            <a:r>
              <a:rPr lang="en-US" altLang="zh-CN" dirty="0"/>
              <a:t>15</a:t>
            </a:r>
            <a:r>
              <a:rPr lang="zh-CN" altLang="zh-CN" dirty="0"/>
              <a:t>段描绘了一幅别人父母商量要不要叫醒孩子的画面，请简要分析其作用。</a:t>
            </a:r>
            <a:endParaRPr lang="zh-CN" altLang="en-US" dirty="0">
              <a:latin typeface="+mn-ea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28804" y="5111226"/>
            <a:ext cx="472128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承接上文自己的父母要不要叫醒孩子的画面；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28804" y="5575205"/>
            <a:ext cx="472128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引出下文接自己的父母来香港居住；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28804" y="6039184"/>
            <a:ext cx="4721287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写出天下父母对自己孩子的爱都是一样的。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97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1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6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2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11" grpId="0" animBg="1"/>
      <p:bldP spid="13" grpId="0" animBg="1"/>
      <p:bldP spid="1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528804" y="5111226"/>
            <a:ext cx="472128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承接上文自己的父母要不要叫醒孩子的画面；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28804" y="5575205"/>
            <a:ext cx="4721287" cy="369332"/>
          </a:xfrm>
          <a:prstGeom prst="rect">
            <a:avLst/>
          </a:prstGeom>
          <a:solidFill>
            <a:srgbClr val="34B9CD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kern="100" dirty="0" smtClean="0">
                <a:solidFill>
                  <a:schemeClr val="bg1"/>
                </a:solidFill>
                <a:latin typeface="Calibri" charset="0"/>
                <a:cs typeface="黑体" charset="-122"/>
              </a:rPr>
              <a:t>引出下文接自己的父母来香港居住；</a:t>
            </a:r>
            <a:endParaRPr lang="zh-CN" altLang="zh-CN" sz="1600" kern="100" dirty="0">
              <a:solidFill>
                <a:schemeClr val="bg1"/>
              </a:solidFill>
              <a:latin typeface="Calibri" charset="0"/>
              <a:cs typeface="黑体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765810" y="1507362"/>
            <a:ext cx="2749472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0" b="0" dirty="0" smtClean="0">
                <a:solidFill>
                  <a:schemeClr val="bg1"/>
                </a:solidFill>
                <a:latin typeface="STHeiti Light" charset="-122"/>
                <a:ea typeface="STHeiti Light" charset="-122"/>
                <a:cs typeface="STHeiti Light" charset="-122"/>
              </a:rPr>
              <a:t>主</a:t>
            </a:r>
            <a:endParaRPr kumimoji="1" lang="zh-CN" altLang="en-US" sz="20000" b="0" dirty="0">
              <a:solidFill>
                <a:schemeClr val="bg1"/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cxnSp>
        <p:nvCxnSpPr>
          <p:cNvPr id="3" name="直线箭头连接符 2"/>
          <p:cNvCxnSpPr/>
          <p:nvPr/>
        </p:nvCxnSpPr>
        <p:spPr>
          <a:xfrm flipV="1">
            <a:off x="3962400" y="2959100"/>
            <a:ext cx="0" cy="3937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>
            <a:off x="3962400" y="3517900"/>
            <a:ext cx="0" cy="3302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2362200" y="3314700"/>
            <a:ext cx="1511300" cy="165100"/>
          </a:xfrm>
          <a:prstGeom prst="rect">
            <a:avLst/>
          </a:prstGeom>
          <a:solidFill>
            <a:srgbClr val="34B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065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22222E-6 L 0.29844 -0.32778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22" y="-16389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4.81481E-6 L 0.29844 -0.27685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22" y="-138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/>
      <p:bldP spid="18" grpId="0" animBg="1"/>
    </p:bld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2431</TotalTime>
  <Words>3314</Words>
  <Application>Microsoft Macintosh PowerPoint</Application>
  <PresentationFormat>宽屏</PresentationFormat>
  <Paragraphs>484</Paragraphs>
  <Slides>35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53" baseType="lpstr">
      <vt:lpstr>Calibri</vt:lpstr>
      <vt:lpstr>Calibri Light</vt:lpstr>
      <vt:lpstr>DengXian</vt:lpstr>
      <vt:lpstr>Heiti SC Light</vt:lpstr>
      <vt:lpstr>Hiragino Sans GB W3</vt:lpstr>
      <vt:lpstr>KaiTi</vt:lpstr>
      <vt:lpstr>Kaiti SC</vt:lpstr>
      <vt:lpstr>Roboto</vt:lpstr>
      <vt:lpstr>STHeiti Light</vt:lpstr>
      <vt:lpstr>Times New Roman</vt:lpstr>
      <vt:lpstr>Wingdings</vt:lpstr>
      <vt:lpstr>黑体</vt:lpstr>
      <vt:lpstr>华文仿宋</vt:lpstr>
      <vt:lpstr>楷体</vt:lpstr>
      <vt:lpstr>宋体</vt:lpstr>
      <vt:lpstr>微软雅黑</vt:lpstr>
      <vt:lpstr>Arial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杜 刚</cp:lastModifiedBy>
  <cp:revision>137</cp:revision>
  <dcterms:created xsi:type="dcterms:W3CDTF">2017-10-27T02:18:00Z</dcterms:created>
  <dcterms:modified xsi:type="dcterms:W3CDTF">2018-08-08T12:39:19Z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2052-10.1.0.5554</vt:lpwstr>
  </property>
</Properties>
</file>